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5CA6C-0431-4229-A094-4E9047E6774D}" type="datetimeFigureOut">
              <a:rPr lang="ca-ES" smtClean="0"/>
              <a:t>9/1/2025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8950-100C-4CE7-A095-65916D0A2F3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35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98950-100C-4CE7-A095-65916D0A2F30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49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40404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18100" y="1627251"/>
            <a:ext cx="6642100" cy="1367155"/>
          </a:xfrm>
          <a:custGeom>
            <a:avLst/>
            <a:gdLst/>
            <a:ahLst/>
            <a:cxnLst/>
            <a:rect l="l" t="t" r="r" b="b"/>
            <a:pathLst>
              <a:path w="6642100" h="1367155">
                <a:moveTo>
                  <a:pt x="6642100" y="0"/>
                </a:moveTo>
                <a:lnTo>
                  <a:pt x="0" y="0"/>
                </a:lnTo>
                <a:lnTo>
                  <a:pt x="0" y="1366774"/>
                </a:lnTo>
                <a:lnTo>
                  <a:pt x="6642100" y="1366774"/>
                </a:lnTo>
                <a:lnTo>
                  <a:pt x="66421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40404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40404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40404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5800" y="1627251"/>
            <a:ext cx="8950325" cy="199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40404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5800" y="1839976"/>
            <a:ext cx="8950325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0281" y="6514644"/>
            <a:ext cx="1670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749"/>
            <a:ext cx="3384613" cy="32164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25800" y="1839976"/>
            <a:ext cx="8950325" cy="174086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018540" marR="204470" indent="-154305">
              <a:lnSpc>
                <a:spcPct val="100000"/>
              </a:lnSpc>
              <a:spcBef>
                <a:spcPts val="1095"/>
              </a:spcBef>
            </a:pPr>
            <a:r>
              <a:rPr lang="ca-ES" spc="-20" dirty="0"/>
              <a:t>Pla d’Acció Consell de l’Advocacia Catalana 2025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3225800" y="3703701"/>
            <a:ext cx="6580505" cy="960969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4107815" marR="171450" indent="-440690">
              <a:lnSpc>
                <a:spcPct val="125000"/>
              </a:lnSpc>
              <a:spcBef>
                <a:spcPts val="260"/>
              </a:spcBef>
            </a:pP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Joan</a:t>
            </a:r>
            <a:r>
              <a:rPr sz="2400" b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Martínez</a:t>
            </a:r>
            <a:r>
              <a:rPr sz="2400" b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Garcia</a:t>
            </a:r>
            <a:endParaRPr lang="ca-ES" sz="2400" b="1" spc="-10" dirty="0">
              <a:solidFill>
                <a:srgbClr val="FFFFFF"/>
              </a:solidFill>
              <a:latin typeface="Candara"/>
              <a:cs typeface="Candara"/>
            </a:endParaRPr>
          </a:p>
          <a:p>
            <a:pPr marL="4107815" marR="171450" indent="-440690">
              <a:lnSpc>
                <a:spcPct val="125000"/>
              </a:lnSpc>
              <a:spcBef>
                <a:spcPts val="260"/>
              </a:spcBef>
            </a:pPr>
            <a:r>
              <a:rPr lang="ca-ES" sz="2400" b="1" spc="-10" dirty="0">
                <a:solidFill>
                  <a:srgbClr val="FFFFFF"/>
                </a:solidFill>
                <a:latin typeface="Candara"/>
                <a:cs typeface="Candara"/>
              </a:rPr>
              <a:t>President</a:t>
            </a:r>
            <a:endParaRPr sz="24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760200" cy="6264275"/>
            <a:chOff x="0" y="0"/>
            <a:chExt cx="11760200" cy="6264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56287" cy="62642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18100" y="1627251"/>
              <a:ext cx="6642100" cy="1367155"/>
            </a:xfrm>
            <a:custGeom>
              <a:avLst/>
              <a:gdLst/>
              <a:ahLst/>
              <a:cxnLst/>
              <a:rect l="l" t="t" r="r" b="b"/>
              <a:pathLst>
                <a:path w="6642100" h="1367155">
                  <a:moveTo>
                    <a:pt x="6642100" y="0"/>
                  </a:moveTo>
                  <a:lnTo>
                    <a:pt x="0" y="0"/>
                  </a:lnTo>
                  <a:lnTo>
                    <a:pt x="0" y="1366774"/>
                  </a:lnTo>
                  <a:lnTo>
                    <a:pt x="6642100" y="1366774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Fortaleses</a:t>
            </a:r>
            <a:r>
              <a:rPr sz="18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 Objectius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8110" y="3608958"/>
            <a:ext cx="5245100" cy="24669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Consolidar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influència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institucional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Consell.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0"/>
              </a:lnSpc>
              <a:spcBef>
                <a:spcPts val="795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una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institució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útil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als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col·legis,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col·legiats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0"/>
              </a:lnSpc>
            </a:pP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col·legiades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Enfrontar</a:t>
            </a:r>
            <a:r>
              <a:rPr sz="18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reptes</a:t>
            </a:r>
            <a:r>
              <a:rPr sz="18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com:</a:t>
            </a:r>
            <a:endParaRPr sz="1800">
              <a:latin typeface="Candara"/>
              <a:cs typeface="Candara"/>
            </a:endParaRPr>
          </a:p>
          <a:p>
            <a:pPr marL="554990" lvl="1" indent="-275590">
              <a:lnSpc>
                <a:spcPts val="1825"/>
              </a:lnSpc>
              <a:spcBef>
                <a:spcPts val="320"/>
              </a:spcBef>
              <a:buFont typeface="Arial"/>
              <a:buChar char="•"/>
              <a:tabLst>
                <a:tab pos="554990" algn="l"/>
              </a:tabLst>
            </a:pP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600" spc="2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dignificació</a:t>
            </a:r>
            <a:r>
              <a:rPr sz="16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6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6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professió</a:t>
            </a:r>
            <a:r>
              <a:rPr sz="16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i,</a:t>
            </a:r>
            <a:r>
              <a:rPr sz="16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especialment,</a:t>
            </a:r>
            <a:r>
              <a:rPr sz="1600" spc="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6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ndara"/>
                <a:cs typeface="Candara"/>
              </a:rPr>
              <a:t>Torn</a:t>
            </a:r>
            <a:endParaRPr sz="1600">
              <a:latin typeface="Candara"/>
              <a:cs typeface="Candara"/>
            </a:endParaRPr>
          </a:p>
          <a:p>
            <a:pPr marL="554990">
              <a:lnSpc>
                <a:spcPts val="1825"/>
              </a:lnSpc>
            </a:pP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d’Ofici</a:t>
            </a:r>
            <a:r>
              <a:rPr sz="16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ndara"/>
                <a:cs typeface="Candara"/>
              </a:rPr>
              <a:t>(TOAD)</a:t>
            </a:r>
            <a:endParaRPr sz="1600">
              <a:latin typeface="Candara"/>
              <a:cs typeface="Candara"/>
            </a:endParaRPr>
          </a:p>
          <a:p>
            <a:pPr marL="554990" lvl="1" indent="-27559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554990" algn="l"/>
              </a:tabLst>
            </a:pP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El</a:t>
            </a:r>
            <a:r>
              <a:rPr sz="16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suport</a:t>
            </a:r>
            <a:r>
              <a:rPr sz="16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6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6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llengua</a:t>
            </a:r>
            <a:r>
              <a:rPr sz="16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catalana</a:t>
            </a:r>
            <a:r>
              <a:rPr sz="16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6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l’àmbit</a:t>
            </a:r>
            <a:r>
              <a:rPr sz="16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ndara"/>
                <a:cs typeface="Candara"/>
              </a:rPr>
              <a:t>jurídic.</a:t>
            </a:r>
            <a:endParaRPr sz="1600">
              <a:latin typeface="Candara"/>
              <a:cs typeface="Candara"/>
            </a:endParaRPr>
          </a:p>
          <a:p>
            <a:pPr marL="554990" lvl="1" indent="-275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554990" algn="l"/>
              </a:tabLst>
            </a:pP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L’ús</a:t>
            </a:r>
            <a:r>
              <a:rPr sz="16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6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noves</a:t>
            </a:r>
            <a:r>
              <a:rPr sz="16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tecnologies</a:t>
            </a:r>
            <a:r>
              <a:rPr sz="1600" spc="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6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ndara"/>
                <a:cs typeface="Candara"/>
              </a:rPr>
              <a:t>IA.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336"/>
            <a:ext cx="11760200" cy="6370955"/>
            <a:chOff x="0" y="25336"/>
            <a:chExt cx="11760200" cy="6370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336"/>
              <a:ext cx="5407088" cy="63707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18099" y="1627251"/>
              <a:ext cx="6642100" cy="1367155"/>
            </a:xfrm>
            <a:custGeom>
              <a:avLst/>
              <a:gdLst/>
              <a:ahLst/>
              <a:cxnLst/>
              <a:rect l="l" t="t" r="r" b="b"/>
              <a:pathLst>
                <a:path w="6642100" h="1367155">
                  <a:moveTo>
                    <a:pt x="6642100" y="0"/>
                  </a:moveTo>
                  <a:lnTo>
                    <a:pt x="0" y="0"/>
                  </a:lnTo>
                  <a:lnTo>
                    <a:pt x="0" y="1366774"/>
                  </a:lnTo>
                  <a:lnTo>
                    <a:pt x="6642100" y="1366774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18100" y="1627251"/>
            <a:ext cx="6642100" cy="13081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ts val="4490"/>
              </a:lnSpc>
            </a:pPr>
            <a:r>
              <a:rPr sz="5200" b="1" spc="-275" dirty="0">
                <a:solidFill>
                  <a:srgbClr val="404040"/>
                </a:solidFill>
                <a:latin typeface="Corbel"/>
                <a:cs typeface="Corbel"/>
              </a:rPr>
              <a:t>Presència</a:t>
            </a:r>
            <a:r>
              <a:rPr sz="5200" b="1" spc="-57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295" dirty="0">
                <a:solidFill>
                  <a:srgbClr val="404040"/>
                </a:solidFill>
                <a:latin typeface="Corbel"/>
                <a:cs typeface="Corbel"/>
              </a:rPr>
              <a:t>Indiscutible</a:t>
            </a:r>
            <a:r>
              <a:rPr sz="5200" b="1" spc="-5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25" dirty="0">
                <a:solidFill>
                  <a:srgbClr val="404040"/>
                </a:solidFill>
                <a:latin typeface="Corbel"/>
                <a:cs typeface="Corbel"/>
              </a:rPr>
              <a:t>de</a:t>
            </a:r>
            <a:endParaRPr sz="5200">
              <a:latin typeface="Corbel"/>
              <a:cs typeface="Corbel"/>
            </a:endParaRPr>
          </a:p>
          <a:p>
            <a:pPr marL="180340">
              <a:lnSpc>
                <a:spcPts val="5620"/>
              </a:lnSpc>
            </a:pP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l</a:t>
            </a:r>
            <a:r>
              <a:rPr sz="5200" b="1" spc="-790" dirty="0">
                <a:solidFill>
                  <a:srgbClr val="404040"/>
                </a:solidFill>
                <a:latin typeface="Corbel"/>
                <a:cs typeface="Corbel"/>
              </a:rPr>
              <a:t>’</a:t>
            </a:r>
            <a:r>
              <a:rPr sz="5200" b="1" spc="-315" dirty="0">
                <a:solidFill>
                  <a:srgbClr val="404040"/>
                </a:solidFill>
                <a:latin typeface="Corbel"/>
                <a:cs typeface="Corbel"/>
              </a:rPr>
              <a:t>A</a:t>
            </a: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d</a:t>
            </a:r>
            <a:r>
              <a:rPr sz="5200" b="1" spc="-320" dirty="0">
                <a:solidFill>
                  <a:srgbClr val="404040"/>
                </a:solidFill>
                <a:latin typeface="Corbel"/>
                <a:cs typeface="Corbel"/>
              </a:rPr>
              <a:t>v</a:t>
            </a:r>
            <a:r>
              <a:rPr sz="5200" b="1" spc="-315" dirty="0">
                <a:solidFill>
                  <a:srgbClr val="404040"/>
                </a:solidFill>
                <a:latin typeface="Corbel"/>
                <a:cs typeface="Corbel"/>
              </a:rPr>
              <a:t>o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cac</a:t>
            </a:r>
            <a:r>
              <a:rPr sz="5200" b="1" spc="-315" dirty="0">
                <a:solidFill>
                  <a:srgbClr val="404040"/>
                </a:solidFill>
                <a:latin typeface="Corbel"/>
                <a:cs typeface="Corbel"/>
              </a:rPr>
              <a:t>i</a:t>
            </a:r>
            <a:r>
              <a:rPr sz="5200" b="1" spc="229" dirty="0">
                <a:solidFill>
                  <a:srgbClr val="404040"/>
                </a:solidFill>
                <a:latin typeface="Corbel"/>
                <a:cs typeface="Corbel"/>
              </a:rPr>
              <a:t>a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Ca</a:t>
            </a: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t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a</a:t>
            </a: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l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an</a:t>
            </a:r>
            <a:r>
              <a:rPr sz="5200" b="1" spc="-20" dirty="0">
                <a:solidFill>
                  <a:srgbClr val="404040"/>
                </a:solidFill>
                <a:latin typeface="Corbel"/>
                <a:cs typeface="Corbel"/>
              </a:rPr>
              <a:t>a</a:t>
            </a:r>
            <a:endParaRPr sz="52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8100" y="2994025"/>
            <a:ext cx="6642100" cy="356508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 err="1">
                <a:solidFill>
                  <a:srgbClr val="FFFFFF"/>
                </a:solidFill>
                <a:latin typeface="Candara"/>
                <a:cs typeface="Candara"/>
              </a:rPr>
              <a:t>Influ</a:t>
            </a:r>
            <a:r>
              <a:rPr lang="ca-ES" sz="1800" dirty="0">
                <a:solidFill>
                  <a:srgbClr val="FFFFFF"/>
                </a:solidFill>
                <a:latin typeface="Candara"/>
                <a:cs typeface="Candara"/>
              </a:rPr>
              <a:t>è</a:t>
            </a:r>
            <a:r>
              <a:rPr sz="1800" dirty="0" err="1">
                <a:solidFill>
                  <a:srgbClr val="FFFFFF"/>
                </a:solidFill>
                <a:latin typeface="Candara"/>
                <a:cs typeface="Candara"/>
              </a:rPr>
              <a:t>ncia</a:t>
            </a:r>
            <a:r>
              <a:rPr sz="18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institucional:</a:t>
            </a:r>
            <a:r>
              <a:rPr sz="18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Respecte</a:t>
            </a:r>
            <a:r>
              <a:rPr sz="18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institució</a:t>
            </a:r>
            <a:r>
              <a:rPr sz="18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18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advocacia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7161" y="3709542"/>
            <a:ext cx="6150610" cy="28975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79400" marR="159385" indent="-266700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nivell</a:t>
            </a:r>
            <a:r>
              <a:rPr sz="1800" spc="3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institucional,</a:t>
            </a:r>
            <a:r>
              <a:rPr sz="1800" spc="3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ser</a:t>
            </a:r>
            <a:r>
              <a:rPr sz="1800" b="1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una</a:t>
            </a:r>
            <a:r>
              <a:rPr sz="1800" b="1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institució</a:t>
            </a:r>
            <a:r>
              <a:rPr sz="1800" b="1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rellevant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.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La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presència</a:t>
            </a:r>
            <a:r>
              <a:rPr sz="1800" spc="3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800" spc="3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Consell</a:t>
            </a:r>
            <a:r>
              <a:rPr sz="1800" spc="3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és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imprescindible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guanyar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en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capacitat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influència: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propostes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legislatives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normatives,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defensa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interessos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professionals,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acords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la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prestació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serveis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ciutadania,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defensa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millora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de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condicions</a:t>
            </a:r>
            <a:r>
              <a:rPr sz="1800" spc="3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professionals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i,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especial,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TOAD 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SOJ.</a:t>
            </a:r>
            <a:endParaRPr sz="1800" dirty="0">
              <a:latin typeface="Candara"/>
              <a:cs typeface="Candara"/>
            </a:endParaRPr>
          </a:p>
          <a:p>
            <a:pPr marL="278765" indent="-266065">
              <a:lnSpc>
                <a:spcPts val="2050"/>
              </a:lnSpc>
              <a:spcBef>
                <a:spcPts val="7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Ser</a:t>
            </a:r>
            <a:r>
              <a:rPr sz="1800" b="1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una</a:t>
            </a:r>
            <a:r>
              <a:rPr sz="1800" b="1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institució</a:t>
            </a:r>
            <a:r>
              <a:rPr sz="1800" b="1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ndara"/>
                <a:cs typeface="Candara"/>
              </a:rPr>
              <a:t>útil</a:t>
            </a:r>
            <a:r>
              <a:rPr sz="1800" b="1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pels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col·legis,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col·legiats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endParaRPr sz="1800" dirty="0">
              <a:latin typeface="Candara"/>
              <a:cs typeface="Candara"/>
            </a:endParaRPr>
          </a:p>
          <a:p>
            <a:pPr marL="2794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col·legiades.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finalitat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última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que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justifica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l’existència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endParaRPr sz="1800" dirty="0">
              <a:latin typeface="Candara"/>
              <a:cs typeface="Candara"/>
            </a:endParaRPr>
          </a:p>
          <a:p>
            <a:pPr marL="2794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Consell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és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ha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seva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utilitat,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prestant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serveis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endParaRPr sz="1800" dirty="0">
              <a:latin typeface="Candara"/>
              <a:cs typeface="Candara"/>
            </a:endParaRPr>
          </a:p>
          <a:p>
            <a:pPr marL="279400" marR="5080">
              <a:lnSpc>
                <a:spcPts val="1939"/>
              </a:lnSpc>
              <a:spcBef>
                <a:spcPts val="145"/>
              </a:spcBef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qualitat,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resolent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incidències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l’Administració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Justícia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i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reivindicant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paper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l’advocat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advocada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societat.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4156" y="6475577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336"/>
            <a:ext cx="11760200" cy="6370955"/>
            <a:chOff x="0" y="25336"/>
            <a:chExt cx="11760200" cy="6370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336"/>
              <a:ext cx="5407088" cy="63707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18100" y="1627251"/>
              <a:ext cx="6642100" cy="1367155"/>
            </a:xfrm>
            <a:custGeom>
              <a:avLst/>
              <a:gdLst/>
              <a:ahLst/>
              <a:cxnLst/>
              <a:rect l="l" t="t" r="r" b="b"/>
              <a:pathLst>
                <a:path w="6642100" h="1367155">
                  <a:moveTo>
                    <a:pt x="6642100" y="0"/>
                  </a:moveTo>
                  <a:lnTo>
                    <a:pt x="0" y="0"/>
                  </a:lnTo>
                  <a:lnTo>
                    <a:pt x="0" y="1366774"/>
                  </a:lnTo>
                  <a:lnTo>
                    <a:pt x="6642100" y="1366774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100" y="1627251"/>
            <a:ext cx="6642100" cy="13081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180340" marR="605155">
              <a:lnSpc>
                <a:spcPts val="5000"/>
              </a:lnSpc>
              <a:spcBef>
                <a:spcPts val="70"/>
              </a:spcBef>
            </a:pPr>
            <a:r>
              <a:rPr spc="-280" dirty="0"/>
              <a:t>Reforçar</a:t>
            </a:r>
            <a:r>
              <a:rPr spc="-575" dirty="0"/>
              <a:t> </a:t>
            </a:r>
            <a:r>
              <a:rPr spc="-320" dirty="0"/>
              <a:t>l</a:t>
            </a:r>
            <a:r>
              <a:rPr spc="265" dirty="0"/>
              <a:t>a</a:t>
            </a:r>
            <a:r>
              <a:rPr spc="-310" dirty="0"/>
              <a:t>C</a:t>
            </a:r>
            <a:r>
              <a:rPr spc="-305" dirty="0"/>
              <a:t>o</a:t>
            </a:r>
            <a:r>
              <a:rPr spc="-320" dirty="0"/>
              <a:t>h</a:t>
            </a:r>
            <a:r>
              <a:rPr spc="-310" dirty="0"/>
              <a:t>es</a:t>
            </a:r>
            <a:r>
              <a:rPr spc="-305" dirty="0"/>
              <a:t>i</a:t>
            </a:r>
            <a:r>
              <a:rPr spc="-10" dirty="0"/>
              <a:t>ó</a:t>
            </a:r>
            <a:r>
              <a:rPr spc="-575" dirty="0"/>
              <a:t> </a:t>
            </a:r>
            <a:r>
              <a:rPr spc="-215" dirty="0"/>
              <a:t>dels </a:t>
            </a:r>
            <a:r>
              <a:rPr spc="-229" dirty="0"/>
              <a:t>1</a:t>
            </a:r>
            <a:r>
              <a:rPr spc="360" dirty="0"/>
              <a:t>4</a:t>
            </a:r>
            <a:r>
              <a:rPr spc="-225" dirty="0"/>
              <a:t>C</a:t>
            </a:r>
            <a:r>
              <a:rPr spc="-215" dirty="0"/>
              <a:t>o</a:t>
            </a:r>
            <a:r>
              <a:rPr spc="-229" dirty="0"/>
              <a:t>l</a:t>
            </a:r>
            <a:r>
              <a:rPr spc="-220" dirty="0"/>
              <a:t>·</a:t>
            </a:r>
            <a:r>
              <a:rPr spc="-229" dirty="0"/>
              <a:t>l</a:t>
            </a:r>
            <a:r>
              <a:rPr spc="-220" dirty="0"/>
              <a:t>e</a:t>
            </a:r>
            <a:r>
              <a:rPr spc="-229" dirty="0"/>
              <a:t>g</a:t>
            </a:r>
            <a:r>
              <a:rPr spc="-215" dirty="0"/>
              <a:t>i</a:t>
            </a:r>
            <a:r>
              <a:rPr spc="80"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Cohesió,</a:t>
            </a:r>
            <a:r>
              <a:rPr sz="18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coordinació</a:t>
            </a:r>
            <a:r>
              <a:rPr sz="18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implicació</a:t>
            </a:r>
            <a:r>
              <a:rPr sz="18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tots</a:t>
            </a:r>
            <a:r>
              <a:rPr sz="18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els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Col·legis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7161" y="3608958"/>
            <a:ext cx="6261100" cy="263842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Obertura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comissió</a:t>
            </a:r>
            <a:r>
              <a:rPr sz="18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permanent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participació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rotatòria.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Projectes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transversals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entre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col·legis.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Atenció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necessitats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específiques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cada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territori</a:t>
            </a:r>
            <a:endParaRPr sz="1800">
              <a:latin typeface="Candara"/>
              <a:cs typeface="Candara"/>
            </a:endParaRPr>
          </a:p>
          <a:p>
            <a:pPr marL="279400" marR="5080" indent="-2667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Respecte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accions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dissenyades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pels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consellers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3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consellers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</a:t>
            </a:r>
            <a:r>
              <a:rPr sz="1800" spc="3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seu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desplegament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l’any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2025,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reunions mantingudes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configurar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pressupost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Consell.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5"/>
              </a:lnSpc>
              <a:spcBef>
                <a:spcPts val="77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Gestió</a:t>
            </a:r>
            <a:r>
              <a:rPr sz="1800" spc="3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respectuosa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econòmicament.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Contenció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5"/>
              </a:lnSpc>
            </a:pP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responsabilitat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7205" y="6475577"/>
            <a:ext cx="9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6801"/>
            <a:ext cx="4907026" cy="57133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18100" y="1627251"/>
            <a:ext cx="6642100" cy="1367155"/>
          </a:xfrm>
          <a:custGeom>
            <a:avLst/>
            <a:gdLst/>
            <a:ahLst/>
            <a:cxnLst/>
            <a:rect l="l" t="t" r="r" b="b"/>
            <a:pathLst>
              <a:path w="6642100" h="1367155">
                <a:moveTo>
                  <a:pt x="6642100" y="0"/>
                </a:moveTo>
                <a:lnTo>
                  <a:pt x="0" y="0"/>
                </a:lnTo>
                <a:lnTo>
                  <a:pt x="0" y="1366774"/>
                </a:lnTo>
                <a:lnTo>
                  <a:pt x="6642100" y="1366774"/>
                </a:lnTo>
                <a:lnTo>
                  <a:pt x="66421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8100" y="1627251"/>
            <a:ext cx="6642100" cy="130715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180340" marR="725805">
              <a:lnSpc>
                <a:spcPts val="5000"/>
              </a:lnSpc>
              <a:spcBef>
                <a:spcPts val="70"/>
              </a:spcBef>
            </a:pPr>
            <a:r>
              <a:rPr spc="-310" dirty="0" err="1"/>
              <a:t>E</a:t>
            </a:r>
            <a:r>
              <a:rPr spc="-305" dirty="0" err="1"/>
              <a:t>i</a:t>
            </a:r>
            <a:r>
              <a:rPr spc="-390" dirty="0" err="1"/>
              <a:t>x</a:t>
            </a:r>
            <a:r>
              <a:rPr spc="-305" dirty="0" err="1"/>
              <a:t>o</a:t>
            </a:r>
            <a:r>
              <a:rPr spc="85" dirty="0" err="1"/>
              <a:t>s</a:t>
            </a:r>
            <a:r>
              <a:rPr spc="-640" dirty="0" err="1"/>
              <a:t>T</a:t>
            </a:r>
            <a:r>
              <a:rPr spc="-315" dirty="0" err="1"/>
              <a:t>r</a:t>
            </a:r>
            <a:r>
              <a:rPr spc="-310" dirty="0" err="1"/>
              <a:t>a</a:t>
            </a:r>
            <a:r>
              <a:rPr spc="-315" dirty="0" err="1"/>
              <a:t>n</a:t>
            </a:r>
            <a:r>
              <a:rPr spc="-310" dirty="0" err="1"/>
              <a:t>sve</a:t>
            </a:r>
            <a:r>
              <a:rPr spc="-315" dirty="0" err="1"/>
              <a:t>r</a:t>
            </a:r>
            <a:r>
              <a:rPr spc="-310" dirty="0" err="1"/>
              <a:t>sa</a:t>
            </a:r>
            <a:r>
              <a:rPr spc="-320" dirty="0" err="1"/>
              <a:t>l</a:t>
            </a:r>
            <a:r>
              <a:rPr spc="-10" dirty="0" err="1"/>
              <a:t>s</a:t>
            </a:r>
            <a:r>
              <a:rPr spc="-565" dirty="0"/>
              <a:t> </a:t>
            </a:r>
            <a:r>
              <a:rPr lang="ca-ES" spc="-175" dirty="0"/>
              <a:t>2025</a:t>
            </a:r>
            <a:endParaRPr spc="-310" dirty="0"/>
          </a:p>
        </p:txBody>
      </p:sp>
      <p:sp>
        <p:nvSpPr>
          <p:cNvPr id="5" name="object 5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TOAD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2960" y="3580257"/>
            <a:ext cx="5998210" cy="28759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79400" marR="26670" indent="-2667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Defensa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millora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continuada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mòduls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TOAD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segons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informe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elaborat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prosseguir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fites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assolides.</a:t>
            </a:r>
            <a:endParaRPr sz="1800">
              <a:latin typeface="Candara"/>
              <a:cs typeface="Candara"/>
            </a:endParaRPr>
          </a:p>
          <a:p>
            <a:pPr marL="279400" marR="5080" indent="-2667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Desplegament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d’acció</a:t>
            </a:r>
            <a:r>
              <a:rPr sz="18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els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grups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parlamentaris</a:t>
            </a:r>
            <a:r>
              <a:rPr sz="1800" spc="30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del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Parlament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CAT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assolir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nou</a:t>
            </a:r>
            <a:r>
              <a:rPr sz="1800" spc="3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increment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partida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pressupostària</a:t>
            </a:r>
            <a:r>
              <a:rPr sz="1800" spc="3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que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permeti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un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nou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increment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dels</a:t>
            </a:r>
            <a:r>
              <a:rPr sz="1800" spc="3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mòduls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TOAD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l’any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2025,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segons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clàusula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oberta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aconseguida.</a:t>
            </a:r>
            <a:endParaRPr sz="1800">
              <a:latin typeface="Candara"/>
              <a:cs typeface="Candara"/>
            </a:endParaRPr>
          </a:p>
          <a:p>
            <a:pPr marL="279400" marR="120650" indent="-2667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Desplegament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d’acció</a:t>
            </a:r>
            <a:r>
              <a:rPr sz="18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grups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parlamentaris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per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disposar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creixement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partida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pressupostària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SOJ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que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permeti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addenda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establint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3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37,00€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preu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hora.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1945"/>
              </a:lnSpc>
              <a:spcBef>
                <a:spcPts val="565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Manteniment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serveis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(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Auditoria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consultoria</a:t>
            </a:r>
            <a:r>
              <a:rPr sz="1800" spc="3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ISO,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assegurança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accidents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TOAD)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24156" y="6514644"/>
            <a:ext cx="105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2960" y="6524054"/>
            <a:ext cx="1060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9660" y="6565354"/>
            <a:ext cx="54590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Formació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adreçada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companys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3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companyes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TOAD.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100" y="1627251"/>
            <a:ext cx="6642100" cy="130715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180340" marR="725805">
              <a:lnSpc>
                <a:spcPts val="5000"/>
              </a:lnSpc>
              <a:spcBef>
                <a:spcPts val="70"/>
              </a:spcBef>
            </a:pPr>
            <a:r>
              <a:rPr spc="-310" dirty="0" err="1"/>
              <a:t>E</a:t>
            </a:r>
            <a:r>
              <a:rPr spc="-305" dirty="0" err="1"/>
              <a:t>i</a:t>
            </a:r>
            <a:r>
              <a:rPr spc="-390" dirty="0" err="1"/>
              <a:t>x</a:t>
            </a:r>
            <a:r>
              <a:rPr spc="-305" dirty="0" err="1"/>
              <a:t>o</a:t>
            </a:r>
            <a:r>
              <a:rPr spc="85" dirty="0" err="1"/>
              <a:t>s</a:t>
            </a:r>
            <a:r>
              <a:rPr spc="-640" dirty="0" err="1"/>
              <a:t>T</a:t>
            </a:r>
            <a:r>
              <a:rPr spc="-315" dirty="0" err="1"/>
              <a:t>r</a:t>
            </a:r>
            <a:r>
              <a:rPr spc="-310" dirty="0" err="1"/>
              <a:t>a</a:t>
            </a:r>
            <a:r>
              <a:rPr spc="-315" dirty="0" err="1"/>
              <a:t>n</a:t>
            </a:r>
            <a:r>
              <a:rPr spc="-310" dirty="0" err="1"/>
              <a:t>sve</a:t>
            </a:r>
            <a:r>
              <a:rPr spc="-315" dirty="0" err="1"/>
              <a:t>r</a:t>
            </a:r>
            <a:r>
              <a:rPr spc="-310" dirty="0" err="1"/>
              <a:t>sa</a:t>
            </a:r>
            <a:r>
              <a:rPr spc="-320" dirty="0" err="1"/>
              <a:t>l</a:t>
            </a:r>
            <a:r>
              <a:rPr spc="-10" dirty="0" err="1"/>
              <a:t>s</a:t>
            </a:r>
            <a:r>
              <a:rPr spc="-565" dirty="0"/>
              <a:t> </a:t>
            </a:r>
            <a:r>
              <a:rPr lang="ca-ES" spc="-175" dirty="0"/>
              <a:t>2025</a:t>
            </a:r>
            <a:endParaRPr spc="-310" dirty="0"/>
          </a:p>
        </p:txBody>
      </p:sp>
      <p:sp>
        <p:nvSpPr>
          <p:cNvPr id="3" name="object 3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Impuls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treball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7161" y="3608958"/>
            <a:ext cx="6204585" cy="263842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ADR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Arbitratge: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Impulsar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oportunitats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sinèrgies.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Àgora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Dret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Civil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Català: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Ser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referent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5"/>
              </a:lnSpc>
              <a:spcBef>
                <a:spcPts val="78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Formació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Innovació: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Programes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Dret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Civil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Català,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noves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tecnologies,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altres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rellevància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normativa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competencial.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0"/>
              </a:lnSpc>
              <a:spcBef>
                <a:spcPts val="78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Llengua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Cultura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Jurídica</a:t>
            </a:r>
            <a:r>
              <a:rPr sz="18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Catalana: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Promoció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català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l’Administració</a:t>
            </a:r>
            <a:r>
              <a:rPr sz="1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Justícia.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5"/>
              </a:lnSpc>
              <a:spcBef>
                <a:spcPts val="7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CRAJ: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Intervenció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activa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Comissió</a:t>
            </a:r>
            <a:r>
              <a:rPr sz="18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Mixta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TSJC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 resolució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les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incidències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086"/>
            <a:ext cx="4660900" cy="63707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87161" y="6342393"/>
            <a:ext cx="1060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3861" y="6383693"/>
            <a:ext cx="5987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Biblioteques: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Bases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dades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gratuïtes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accés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noves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eines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IA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31777" y="6514644"/>
            <a:ext cx="908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100" y="1627251"/>
            <a:ext cx="6642100" cy="130715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180340" marR="725805">
              <a:lnSpc>
                <a:spcPts val="5000"/>
              </a:lnSpc>
              <a:spcBef>
                <a:spcPts val="70"/>
              </a:spcBef>
            </a:pPr>
            <a:r>
              <a:rPr spc="-310" dirty="0" err="1"/>
              <a:t>E</a:t>
            </a:r>
            <a:r>
              <a:rPr spc="-305" dirty="0" err="1"/>
              <a:t>i</a:t>
            </a:r>
            <a:r>
              <a:rPr spc="-390" dirty="0" err="1"/>
              <a:t>x</a:t>
            </a:r>
            <a:r>
              <a:rPr spc="-305" dirty="0" err="1"/>
              <a:t>o</a:t>
            </a:r>
            <a:r>
              <a:rPr spc="85" dirty="0" err="1"/>
              <a:t>s</a:t>
            </a:r>
            <a:r>
              <a:rPr spc="-640" dirty="0" err="1"/>
              <a:t>T</a:t>
            </a:r>
            <a:r>
              <a:rPr spc="-315" dirty="0" err="1"/>
              <a:t>r</a:t>
            </a:r>
            <a:r>
              <a:rPr spc="-310" dirty="0" err="1"/>
              <a:t>a</a:t>
            </a:r>
            <a:r>
              <a:rPr spc="-315" dirty="0" err="1"/>
              <a:t>n</a:t>
            </a:r>
            <a:r>
              <a:rPr spc="-310" dirty="0" err="1"/>
              <a:t>sve</a:t>
            </a:r>
            <a:r>
              <a:rPr spc="-315" dirty="0" err="1"/>
              <a:t>r</a:t>
            </a:r>
            <a:r>
              <a:rPr spc="-310" dirty="0" err="1"/>
              <a:t>sa</a:t>
            </a:r>
            <a:r>
              <a:rPr spc="-320" dirty="0" err="1"/>
              <a:t>l</a:t>
            </a:r>
            <a:r>
              <a:rPr spc="-10" dirty="0" err="1"/>
              <a:t>s</a:t>
            </a:r>
            <a:r>
              <a:rPr spc="-565" dirty="0"/>
              <a:t> </a:t>
            </a:r>
            <a:r>
              <a:rPr lang="ca-ES" spc="-175" dirty="0"/>
              <a:t>2025</a:t>
            </a:r>
            <a:endParaRPr spc="-310" dirty="0"/>
          </a:p>
        </p:txBody>
      </p:sp>
      <p:sp>
        <p:nvSpPr>
          <p:cNvPr id="3" name="object 3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Rigor</a:t>
            </a:r>
            <a:r>
              <a:rPr sz="18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 criteri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7161" y="3709542"/>
            <a:ext cx="6142990" cy="278447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9400" marR="149860" indent="-2667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Deontologia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Normativa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Interna: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Impuls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model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d’estatuts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col·legials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elaboració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guia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d’emparament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col·legial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5"/>
              </a:lnSpc>
              <a:spcBef>
                <a:spcPts val="77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Drets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Humans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Infància,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Estrangeria,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Discapacitat: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Projectes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formació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sensibilització.</a:t>
            </a:r>
            <a:endParaRPr sz="1800">
              <a:latin typeface="Candara"/>
              <a:cs typeface="Candara"/>
            </a:endParaRPr>
          </a:p>
          <a:p>
            <a:pPr marL="279400" marR="5080" indent="-266700" algn="just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79400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Internacional: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Seguiment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projectes</a:t>
            </a:r>
            <a:r>
              <a:rPr sz="1800" spc="2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col·laboració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amb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col·legis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entitats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l’advocacia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internacional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per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afavorir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la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formació</a:t>
            </a:r>
            <a:r>
              <a:rPr sz="1800" spc="3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nostres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advocats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advocades</a:t>
            </a:r>
            <a:r>
              <a:rPr sz="1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en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Dret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 Europeu</a:t>
            </a:r>
            <a:endParaRPr sz="1800">
              <a:latin typeface="Candara"/>
              <a:cs typeface="Candara"/>
            </a:endParaRPr>
          </a:p>
          <a:p>
            <a:pPr marL="278765" indent="-266065" algn="just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Ètica</a:t>
            </a:r>
            <a:r>
              <a:rPr sz="1800" spc="-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compliment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normatiu</a:t>
            </a:r>
            <a:endParaRPr sz="1800">
              <a:latin typeface="Candara"/>
              <a:cs typeface="Candara"/>
            </a:endParaRPr>
          </a:p>
          <a:p>
            <a:pPr marL="278765" indent="-266065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Taxació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costes: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Impuls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nous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criteris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2"/>
            <a:ext cx="4943538" cy="63706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25681" y="6514644"/>
            <a:ext cx="104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7161" y="6589281"/>
            <a:ext cx="1060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3861" y="6630581"/>
            <a:ext cx="3065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Nova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secció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Dret</a:t>
            </a:r>
            <a:r>
              <a:rPr sz="1800" spc="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Consum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100" y="1627251"/>
            <a:ext cx="6642100" cy="129355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180340" marR="1515110">
              <a:lnSpc>
                <a:spcPts val="5000"/>
              </a:lnSpc>
              <a:spcBef>
                <a:spcPts val="70"/>
              </a:spcBef>
            </a:pPr>
            <a:r>
              <a:rPr sz="4800" spc="-270" dirty="0"/>
              <a:t>Compromís</a:t>
            </a:r>
            <a:r>
              <a:rPr sz="4800" spc="-625" dirty="0"/>
              <a:t> </a:t>
            </a:r>
            <a:r>
              <a:rPr lang="ca-ES" sz="4800" spc="-625" dirty="0"/>
              <a:t> </a:t>
            </a:r>
            <a:r>
              <a:rPr sz="4800" spc="-210" dirty="0"/>
              <a:t>amb</a:t>
            </a:r>
            <a:r>
              <a:rPr lang="ca-ES" sz="4800" spc="-210" dirty="0"/>
              <a:t> </a:t>
            </a:r>
            <a:r>
              <a:rPr sz="4800" spc="-580" dirty="0"/>
              <a:t> </a:t>
            </a:r>
            <a:r>
              <a:rPr sz="4800" spc="-330" dirty="0"/>
              <a:t>la </a:t>
            </a:r>
            <a:r>
              <a:rPr sz="4800" spc="-260" dirty="0"/>
              <a:t>Gestió</a:t>
            </a:r>
            <a:r>
              <a:rPr lang="ca-ES" sz="4800" spc="-260" dirty="0"/>
              <a:t> </a:t>
            </a:r>
            <a:r>
              <a:rPr sz="4800" spc="-600" dirty="0"/>
              <a:t> </a:t>
            </a:r>
            <a:r>
              <a:rPr lang="ca-ES" sz="4800" spc="-600" dirty="0"/>
              <a:t> </a:t>
            </a:r>
            <a:r>
              <a:rPr sz="4800" spc="-305" dirty="0" err="1"/>
              <a:t>Responsable</a:t>
            </a:r>
            <a:endParaRPr sz="4800" spc="-305" dirty="0"/>
          </a:p>
        </p:txBody>
      </p:sp>
      <p:sp>
        <p:nvSpPr>
          <p:cNvPr id="3" name="object 3"/>
          <p:cNvSpPr/>
          <p:nvPr/>
        </p:nvSpPr>
        <p:spPr>
          <a:xfrm>
            <a:off x="5118100" y="2935351"/>
            <a:ext cx="6642100" cy="615950"/>
          </a:xfrm>
          <a:custGeom>
            <a:avLst/>
            <a:gdLst/>
            <a:ahLst/>
            <a:cxnLst/>
            <a:rect l="l" t="t" r="r" b="b"/>
            <a:pathLst>
              <a:path w="6642100" h="615950">
                <a:moveTo>
                  <a:pt x="6642100" y="0"/>
                </a:moveTo>
                <a:lnTo>
                  <a:pt x="0" y="0"/>
                </a:lnTo>
                <a:lnTo>
                  <a:pt x="0" y="615950"/>
                </a:lnTo>
                <a:lnTo>
                  <a:pt x="6642100" y="615950"/>
                </a:lnTo>
                <a:lnTo>
                  <a:pt x="66421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8100" y="2994025"/>
            <a:ext cx="6642100" cy="5575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Responsabilitat</a:t>
            </a:r>
            <a:r>
              <a:rPr sz="18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i </a:t>
            </a:r>
            <a:r>
              <a:rPr sz="1800" spc="-10" dirty="0">
                <a:solidFill>
                  <a:srgbClr val="FFFFFF"/>
                </a:solidFill>
                <a:latin typeface="Candara"/>
                <a:cs typeface="Candara"/>
              </a:rPr>
              <a:t>compromís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7161" y="3608958"/>
            <a:ext cx="5935345" cy="16427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Gestió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Econòmica: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Eficiència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contenció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pressupostària.</a:t>
            </a:r>
            <a:endParaRPr sz="1800">
              <a:latin typeface="Candara"/>
              <a:cs typeface="Candara"/>
            </a:endParaRPr>
          </a:p>
          <a:p>
            <a:pPr marL="278765" indent="-266065">
              <a:lnSpc>
                <a:spcPts val="2050"/>
              </a:lnSpc>
              <a:spcBef>
                <a:spcPts val="795"/>
              </a:spcBef>
              <a:buFont typeface="Arial"/>
              <a:buChar char="•"/>
              <a:tabLst>
                <a:tab pos="278765" algn="l"/>
              </a:tabLst>
            </a:pP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Participació:</a:t>
            </a:r>
            <a:r>
              <a:rPr sz="18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Foment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del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diàleg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respecte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diversitat</a:t>
            </a:r>
            <a:endParaRPr sz="1800">
              <a:latin typeface="Candara"/>
              <a:cs typeface="Candara"/>
            </a:endParaRPr>
          </a:p>
          <a:p>
            <a:pPr marL="279400">
              <a:lnSpc>
                <a:spcPts val="2050"/>
              </a:lnSpc>
            </a:pP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d’opinions.</a:t>
            </a:r>
            <a:endParaRPr sz="1800">
              <a:latin typeface="Candara"/>
              <a:cs typeface="Candara"/>
            </a:endParaRPr>
          </a:p>
          <a:p>
            <a:pPr marL="279400" marR="5080" indent="-2667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79400" algn="l"/>
              </a:tabLst>
            </a:pP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Transparència:</a:t>
            </a:r>
            <a:r>
              <a:rPr sz="1800" spc="-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Comunicació</a:t>
            </a:r>
            <a:r>
              <a:rPr sz="1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fluida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</a:t>
            </a:r>
            <a:r>
              <a:rPr sz="1800" spc="-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informada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amb</a:t>
            </a:r>
            <a:r>
              <a:rPr sz="1800" spc="-3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404040"/>
                </a:solidFill>
                <a:latin typeface="Candara"/>
                <a:cs typeface="Candara"/>
              </a:rPr>
              <a:t>tots</a:t>
            </a:r>
            <a:r>
              <a:rPr sz="18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ndara"/>
                <a:cs typeface="Candara"/>
              </a:rPr>
              <a:t>els </a:t>
            </a:r>
            <a:r>
              <a:rPr sz="1800" spc="-10" dirty="0">
                <a:solidFill>
                  <a:srgbClr val="404040"/>
                </a:solidFill>
                <a:latin typeface="Candara"/>
                <a:cs typeface="Candara"/>
              </a:rPr>
              <a:t>col·legis.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0200" y="6370636"/>
            <a:ext cx="431800" cy="433705"/>
          </a:xfrm>
          <a:custGeom>
            <a:avLst/>
            <a:gdLst/>
            <a:ahLst/>
            <a:cxnLst/>
            <a:rect l="l" t="t" r="r" b="b"/>
            <a:pathLst>
              <a:path w="431800" h="433704">
                <a:moveTo>
                  <a:pt x="431800" y="0"/>
                </a:moveTo>
                <a:lnTo>
                  <a:pt x="0" y="0"/>
                </a:lnTo>
                <a:lnTo>
                  <a:pt x="0" y="433387"/>
                </a:lnTo>
                <a:lnTo>
                  <a:pt x="431800" y="433387"/>
                </a:lnTo>
                <a:lnTo>
                  <a:pt x="4318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3"/>
            <a:ext cx="4943538" cy="63707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24156" y="6514644"/>
            <a:ext cx="105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749"/>
            <a:ext cx="3384613" cy="32164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25800" y="1839976"/>
            <a:ext cx="8950325" cy="177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065" rIns="0" bIns="0" rtlCol="0">
            <a:spAutoFit/>
          </a:bodyPr>
          <a:lstStyle/>
          <a:p>
            <a:pPr marR="207010" algn="r">
              <a:lnSpc>
                <a:spcPct val="100000"/>
              </a:lnSpc>
              <a:spcBef>
                <a:spcPts val="1095"/>
              </a:spcBef>
            </a:pPr>
            <a:r>
              <a:rPr sz="5200" b="1" spc="-260" dirty="0" err="1">
                <a:solidFill>
                  <a:srgbClr val="404040"/>
                </a:solidFill>
                <a:latin typeface="Corbel"/>
                <a:cs typeface="Corbel"/>
              </a:rPr>
              <a:t>Junts</a:t>
            </a:r>
            <a:r>
              <a:rPr lang="ca-ES" sz="5200" b="1" spc="-2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5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254" dirty="0" err="1">
                <a:solidFill>
                  <a:srgbClr val="404040"/>
                </a:solidFill>
                <a:latin typeface="Corbel"/>
                <a:cs typeface="Corbel"/>
              </a:rPr>
              <a:t>farem</a:t>
            </a:r>
            <a:r>
              <a:rPr lang="ca-ES" sz="5200" b="1" spc="-254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57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u</a:t>
            </a:r>
            <a:r>
              <a:rPr sz="5200" b="1" spc="265" dirty="0">
                <a:solidFill>
                  <a:srgbClr val="404040"/>
                </a:solidFill>
                <a:latin typeface="Corbel"/>
                <a:cs typeface="Corbel"/>
              </a:rPr>
              <a:t>n</a:t>
            </a:r>
            <a:r>
              <a:rPr lang="ca-ES" sz="5200" b="1" spc="26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C</a:t>
            </a:r>
            <a:r>
              <a:rPr sz="5200" b="1" spc="-315" dirty="0">
                <a:solidFill>
                  <a:srgbClr val="404040"/>
                </a:solidFill>
                <a:latin typeface="Corbel"/>
                <a:cs typeface="Corbel"/>
              </a:rPr>
              <a:t>o</a:t>
            </a:r>
            <a:r>
              <a:rPr sz="5200" b="1" spc="-325" dirty="0">
                <a:solidFill>
                  <a:srgbClr val="404040"/>
                </a:solidFill>
                <a:latin typeface="Corbel"/>
                <a:cs typeface="Corbel"/>
              </a:rPr>
              <a:t>n</a:t>
            </a:r>
            <a:r>
              <a:rPr sz="5200" b="1" spc="-320" dirty="0">
                <a:solidFill>
                  <a:srgbClr val="404040"/>
                </a:solidFill>
                <a:latin typeface="Corbel"/>
                <a:cs typeface="Corbel"/>
              </a:rPr>
              <a:t>se</a:t>
            </a:r>
            <a:r>
              <a:rPr sz="5200" b="1" spc="-330" dirty="0">
                <a:solidFill>
                  <a:srgbClr val="404040"/>
                </a:solidFill>
                <a:latin typeface="Corbel"/>
                <a:cs typeface="Corbel"/>
              </a:rPr>
              <a:t>l</a:t>
            </a:r>
            <a:r>
              <a:rPr sz="5200" b="1" spc="-20" dirty="0">
                <a:solidFill>
                  <a:srgbClr val="404040"/>
                </a:solidFill>
                <a:latin typeface="Corbel"/>
                <a:cs typeface="Corbel"/>
              </a:rPr>
              <a:t>l</a:t>
            </a:r>
            <a:r>
              <a:rPr sz="5200" b="1" spc="-57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ca-ES" sz="5200" b="1" spc="-57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210" dirty="0" err="1">
                <a:solidFill>
                  <a:srgbClr val="404040"/>
                </a:solidFill>
                <a:latin typeface="Corbel"/>
                <a:cs typeface="Corbel"/>
              </a:rPr>
              <a:t>més</a:t>
            </a:r>
            <a:r>
              <a:rPr sz="5200" b="1" spc="-57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ca-ES" sz="5200" b="1" spc="-575" dirty="0">
                <a:solidFill>
                  <a:srgbClr val="404040"/>
                </a:solidFill>
                <a:latin typeface="Corbel"/>
                <a:cs typeface="Corbel"/>
              </a:rPr>
              <a:t>  </a:t>
            </a:r>
            <a:r>
              <a:rPr sz="5200" b="1" spc="-245" dirty="0">
                <a:solidFill>
                  <a:srgbClr val="404040"/>
                </a:solidFill>
                <a:latin typeface="Corbel"/>
                <a:cs typeface="Corbel"/>
              </a:rPr>
              <a:t>fort</a:t>
            </a:r>
            <a:r>
              <a:rPr lang="ca-ES" sz="5200" b="1" spc="-24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57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5200" b="1" spc="-50" dirty="0">
                <a:solidFill>
                  <a:srgbClr val="404040"/>
                </a:solidFill>
                <a:latin typeface="Corbel"/>
                <a:cs typeface="Corbel"/>
              </a:rPr>
              <a:t>i</a:t>
            </a:r>
            <a:endParaRPr sz="5200" dirty="0">
              <a:latin typeface="Corbel"/>
              <a:cs typeface="Corbel"/>
            </a:endParaRPr>
          </a:p>
          <a:p>
            <a:pPr marR="205104" algn="r">
              <a:lnSpc>
                <a:spcPct val="100000"/>
              </a:lnSpc>
            </a:pPr>
            <a:r>
              <a:rPr sz="5200" b="1" spc="-295" dirty="0">
                <a:solidFill>
                  <a:srgbClr val="404040"/>
                </a:solidFill>
                <a:latin typeface="Corbel"/>
                <a:cs typeface="Corbel"/>
              </a:rPr>
              <a:t>preparat</a:t>
            </a:r>
            <a:endParaRPr sz="5200" dirty="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5800" y="3703701"/>
            <a:ext cx="6580505" cy="1352550"/>
          </a:xfrm>
          <a:custGeom>
            <a:avLst/>
            <a:gdLst/>
            <a:ahLst/>
            <a:cxnLst/>
            <a:rect l="l" t="t" r="r" b="b"/>
            <a:pathLst>
              <a:path w="6580505" h="1352550">
                <a:moveTo>
                  <a:pt x="6580251" y="0"/>
                </a:moveTo>
                <a:lnTo>
                  <a:pt x="0" y="0"/>
                </a:lnTo>
                <a:lnTo>
                  <a:pt x="0" y="1352550"/>
                </a:lnTo>
                <a:lnTo>
                  <a:pt x="6580251" y="1352550"/>
                </a:lnTo>
                <a:lnTo>
                  <a:pt x="6580251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7509" y="3724147"/>
            <a:ext cx="5431790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 algn="r">
              <a:lnSpc>
                <a:spcPct val="125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Som</a:t>
            </a:r>
            <a:r>
              <a:rPr sz="2400" b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més</a:t>
            </a:r>
            <a:r>
              <a:rPr sz="2400" b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2400" b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30.000</a:t>
            </a:r>
            <a:r>
              <a:rPr sz="2400" b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advocats</a:t>
            </a:r>
            <a:r>
              <a:rPr sz="2400" b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2400" b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advocades.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Som</a:t>
            </a:r>
            <a:r>
              <a:rPr sz="2400" b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el</a:t>
            </a:r>
            <a:r>
              <a:rPr sz="2400" b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Consell</a:t>
            </a:r>
            <a:r>
              <a:rPr sz="2400" b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2400" b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ndara"/>
                <a:cs typeface="Candara"/>
              </a:rPr>
              <a:t>l’Advocacia</a:t>
            </a:r>
            <a:r>
              <a:rPr sz="2400" b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Catalana.</a:t>
            </a:r>
            <a:endParaRPr sz="24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Fem</a:t>
            </a:r>
            <a:r>
              <a:rPr sz="2400" b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Consell!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647</Words>
  <Application>Microsoft Office PowerPoint</Application>
  <PresentationFormat>Pantalla panoràmica</PresentationFormat>
  <Paragraphs>77</Paragraphs>
  <Slides>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Corbel</vt:lpstr>
      <vt:lpstr>Office Theme</vt:lpstr>
      <vt:lpstr>Pla d’Acció Consell de l’Advocacia Catalana 2025</vt:lpstr>
      <vt:lpstr>Presentació del PowerPoint</vt:lpstr>
      <vt:lpstr>Presentació del PowerPoint</vt:lpstr>
      <vt:lpstr>Reforçar laCohesió dels 14Col·legis</vt:lpstr>
      <vt:lpstr>EixosTransversals 2025</vt:lpstr>
      <vt:lpstr>EixosTransversals 2025</vt:lpstr>
      <vt:lpstr>EixosTransversals 2025</vt:lpstr>
      <vt:lpstr>Compromís  amb  la Gestió   Responsable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Marta Pérez Flotats</dc:creator>
  <cp:lastModifiedBy>Angeles Montoya</cp:lastModifiedBy>
  <cp:revision>1</cp:revision>
  <dcterms:created xsi:type="dcterms:W3CDTF">2025-01-09T10:38:10Z</dcterms:created>
  <dcterms:modified xsi:type="dcterms:W3CDTF">2025-01-09T16:46:21Z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Microsoft® PowerPoint® per al Microsoft 365</vt:lpwstr>
  </property>
  <property fmtid="{D5CDD505-2E9C-101B-9397-08002B2CF9AE}" pid="4" name="LastSaved">
    <vt:filetime>2025-01-09T00:00:00Z</vt:filetime>
  </property>
  <property fmtid="{D5CDD505-2E9C-101B-9397-08002B2CF9AE}" pid="5" name="Producer">
    <vt:lpwstr>Microsoft® PowerPoint® per al Microsoft 365</vt:lpwstr>
  </property>
</Properties>
</file>