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70" r:id="rId11"/>
    <p:sldId id="265" r:id="rId12"/>
    <p:sldId id="266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B919"/>
    <a:srgbClr val="CCFFCC"/>
    <a:srgbClr val="3206D4"/>
    <a:srgbClr val="17D9C7"/>
    <a:srgbClr val="50E820"/>
    <a:srgbClr val="E816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41" autoAdjust="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0EC299-C87F-4A2F-8FA6-04D8602563CE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94A9163-E0E1-4088-A4C3-46F508D1597C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ca-ES" noProof="0" dirty="0"/>
            <a:t>Les primers hores són vitals per tal de restablir el Sistema i recuperar al màxim les dades.</a:t>
          </a:r>
        </a:p>
      </dgm:t>
    </dgm:pt>
    <dgm:pt modelId="{88954651-BB5F-4D43-9F35-2ACEAC993C6B}" type="parTrans" cxnId="{549C944F-B6FF-4BC0-9FB1-2A26F3BB4A6E}">
      <dgm:prSet/>
      <dgm:spPr/>
      <dgm:t>
        <a:bodyPr/>
        <a:lstStyle/>
        <a:p>
          <a:endParaRPr lang="en-US"/>
        </a:p>
      </dgm:t>
    </dgm:pt>
    <dgm:pt modelId="{55CC790E-6F74-43E4-8976-5DC7B1E560C2}" type="sibTrans" cxnId="{549C944F-B6FF-4BC0-9FB1-2A26F3BB4A6E}">
      <dgm:prSet/>
      <dgm:spPr/>
      <dgm:t>
        <a:bodyPr/>
        <a:lstStyle/>
        <a:p>
          <a:endParaRPr lang="en-US"/>
        </a:p>
      </dgm:t>
    </dgm:pt>
    <dgm:pt modelId="{40D157BB-503F-4ECC-8ECC-54D0718DAAD4}">
      <dgm:prSet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r>
            <a:rPr lang="ca-ES" noProof="0" dirty="0"/>
            <a:t>S’haurà d’aplicar el protocol de “Gestió d’Incidents” (de seguretat de la Informació i de Protecció de Dades”</a:t>
          </a:r>
        </a:p>
      </dgm:t>
    </dgm:pt>
    <dgm:pt modelId="{282634A1-A5B1-4720-BD06-91F7BFC20F97}" type="parTrans" cxnId="{52154CDD-A0A1-45D7-A515-80852B07AD89}">
      <dgm:prSet/>
      <dgm:spPr/>
      <dgm:t>
        <a:bodyPr/>
        <a:lstStyle/>
        <a:p>
          <a:endParaRPr lang="en-US"/>
        </a:p>
      </dgm:t>
    </dgm:pt>
    <dgm:pt modelId="{81542932-BE4F-45BB-BE3A-384395360CB5}" type="sibTrans" cxnId="{52154CDD-A0A1-45D7-A515-80852B07AD89}">
      <dgm:prSet/>
      <dgm:spPr/>
      <dgm:t>
        <a:bodyPr/>
        <a:lstStyle/>
        <a:p>
          <a:endParaRPr lang="en-US"/>
        </a:p>
      </dgm:t>
    </dgm:pt>
    <dgm:pt modelId="{8196CBD9-5A27-49CD-B463-B55F62B4A9F4}">
      <dgm:prSet/>
      <dgm:spPr>
        <a:solidFill>
          <a:srgbClr val="C00000"/>
        </a:solidFill>
      </dgm:spPr>
      <dgm:t>
        <a:bodyPr/>
        <a:lstStyle/>
        <a:p>
          <a:r>
            <a:rPr lang="ca-ES" noProof="0" dirty="0"/>
            <a:t>Aplicació del Protocol de Gestió d’Incidents i Continuïtat de Negoci</a:t>
          </a:r>
          <a:r>
            <a:rPr lang="en-US" dirty="0"/>
            <a:t>.</a:t>
          </a:r>
        </a:p>
      </dgm:t>
    </dgm:pt>
    <dgm:pt modelId="{4DC7F922-C924-4B54-9F4D-46F799645DFF}" type="parTrans" cxnId="{B736BE58-8DD3-434C-90A0-61DBB53DC4A8}">
      <dgm:prSet/>
      <dgm:spPr/>
      <dgm:t>
        <a:bodyPr/>
        <a:lstStyle/>
        <a:p>
          <a:endParaRPr lang="en-US"/>
        </a:p>
      </dgm:t>
    </dgm:pt>
    <dgm:pt modelId="{14705213-E2A2-439C-91A9-DE02EBCBBF00}" type="sibTrans" cxnId="{B736BE58-8DD3-434C-90A0-61DBB53DC4A8}">
      <dgm:prSet/>
      <dgm:spPr/>
      <dgm:t>
        <a:bodyPr/>
        <a:lstStyle/>
        <a:p>
          <a:endParaRPr lang="en-US"/>
        </a:p>
      </dgm:t>
    </dgm:pt>
    <dgm:pt modelId="{A28A6978-B02E-4BB4-BB69-0ACAE8ECB58B}">
      <dgm:prSet/>
      <dgm:spPr/>
      <dgm:t>
        <a:bodyPr/>
        <a:lstStyle/>
        <a:p>
          <a:r>
            <a:rPr lang="ca-ES" noProof="0" dirty="0"/>
            <a:t>Escriure a correcuita la documentació no eximeix de responsabilitat.</a:t>
          </a:r>
        </a:p>
      </dgm:t>
    </dgm:pt>
    <dgm:pt modelId="{8EB33DEC-7E13-4553-BE4D-3ED410927523}" type="parTrans" cxnId="{685883FF-FE2A-44FE-8806-CBF24B7C249D}">
      <dgm:prSet/>
      <dgm:spPr/>
      <dgm:t>
        <a:bodyPr/>
        <a:lstStyle/>
        <a:p>
          <a:endParaRPr lang="en-US"/>
        </a:p>
      </dgm:t>
    </dgm:pt>
    <dgm:pt modelId="{FF7E4E4B-B5F9-451F-8ECB-42335F95B9C7}" type="sibTrans" cxnId="{685883FF-FE2A-44FE-8806-CBF24B7C249D}">
      <dgm:prSet/>
      <dgm:spPr/>
      <dgm:t>
        <a:bodyPr/>
        <a:lstStyle/>
        <a:p>
          <a:endParaRPr lang="en-US"/>
        </a:p>
      </dgm:t>
    </dgm:pt>
    <dgm:pt modelId="{1C90EEDF-21DE-4531-8390-889FAEAC114C}" type="pres">
      <dgm:prSet presAssocID="{4B0EC299-C87F-4A2F-8FA6-04D8602563CE}" presName="matrix" presStyleCnt="0">
        <dgm:presLayoutVars>
          <dgm:chMax val="1"/>
          <dgm:dir/>
          <dgm:resizeHandles val="exact"/>
        </dgm:presLayoutVars>
      </dgm:prSet>
      <dgm:spPr/>
    </dgm:pt>
    <dgm:pt modelId="{7DB319CA-640B-428C-8B80-9A9D15F94141}" type="pres">
      <dgm:prSet presAssocID="{4B0EC299-C87F-4A2F-8FA6-04D8602563CE}" presName="diamond" presStyleLbl="bgShp" presStyleIdx="0" presStyleCnt="1"/>
      <dgm:spPr/>
    </dgm:pt>
    <dgm:pt modelId="{42480549-2005-40C9-BD3F-5DC1D24C2D99}" type="pres">
      <dgm:prSet presAssocID="{4B0EC299-C87F-4A2F-8FA6-04D8602563CE}" presName="quad1" presStyleLbl="node1" presStyleIdx="0" presStyleCnt="4" custLinFactNeighborX="-1904" custLinFactNeighborY="-239">
        <dgm:presLayoutVars>
          <dgm:chMax val="0"/>
          <dgm:chPref val="0"/>
          <dgm:bulletEnabled val="1"/>
        </dgm:presLayoutVars>
      </dgm:prSet>
      <dgm:spPr/>
    </dgm:pt>
    <dgm:pt modelId="{BFC5C7F0-2364-4CC6-BCF4-C19679166BB9}" type="pres">
      <dgm:prSet presAssocID="{4B0EC299-C87F-4A2F-8FA6-04D8602563CE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53CAA780-9397-4F6F-AF23-8DF65409A6D0}" type="pres">
      <dgm:prSet presAssocID="{4B0EC299-C87F-4A2F-8FA6-04D8602563CE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EFAD8D8B-50A9-4C24-866F-27B40177EAC0}" type="pres">
      <dgm:prSet presAssocID="{4B0EC299-C87F-4A2F-8FA6-04D8602563CE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549C944F-B6FF-4BC0-9FB1-2A26F3BB4A6E}" srcId="{4B0EC299-C87F-4A2F-8FA6-04D8602563CE}" destId="{E94A9163-E0E1-4088-A4C3-46F508D1597C}" srcOrd="0" destOrd="0" parTransId="{88954651-BB5F-4D43-9F35-2ACEAC993C6B}" sibTransId="{55CC790E-6F74-43E4-8976-5DC7B1E560C2}"/>
    <dgm:cxn modelId="{69F9BB51-02A0-4EFE-AEDB-4545D97ED065}" type="presOf" srcId="{E94A9163-E0E1-4088-A4C3-46F508D1597C}" destId="{42480549-2005-40C9-BD3F-5DC1D24C2D99}" srcOrd="0" destOrd="0" presId="urn:microsoft.com/office/officeart/2005/8/layout/matrix3"/>
    <dgm:cxn modelId="{B736BE58-8DD3-434C-90A0-61DBB53DC4A8}" srcId="{4B0EC299-C87F-4A2F-8FA6-04D8602563CE}" destId="{8196CBD9-5A27-49CD-B463-B55F62B4A9F4}" srcOrd="2" destOrd="0" parTransId="{4DC7F922-C924-4B54-9F4D-46F799645DFF}" sibTransId="{14705213-E2A2-439C-91A9-DE02EBCBBF00}"/>
    <dgm:cxn modelId="{AF1E8380-0405-4E7E-AAF1-BF8D80A01B3B}" type="presOf" srcId="{A28A6978-B02E-4BB4-BB69-0ACAE8ECB58B}" destId="{EFAD8D8B-50A9-4C24-866F-27B40177EAC0}" srcOrd="0" destOrd="0" presId="urn:microsoft.com/office/officeart/2005/8/layout/matrix3"/>
    <dgm:cxn modelId="{9C50B481-25F3-4F14-A691-2931B7C112C6}" type="presOf" srcId="{8196CBD9-5A27-49CD-B463-B55F62B4A9F4}" destId="{53CAA780-9397-4F6F-AF23-8DF65409A6D0}" srcOrd="0" destOrd="0" presId="urn:microsoft.com/office/officeart/2005/8/layout/matrix3"/>
    <dgm:cxn modelId="{D241D7D7-B257-4317-83E9-07629C16C5FD}" type="presOf" srcId="{4B0EC299-C87F-4A2F-8FA6-04D8602563CE}" destId="{1C90EEDF-21DE-4531-8390-889FAEAC114C}" srcOrd="0" destOrd="0" presId="urn:microsoft.com/office/officeart/2005/8/layout/matrix3"/>
    <dgm:cxn modelId="{52154CDD-A0A1-45D7-A515-80852B07AD89}" srcId="{4B0EC299-C87F-4A2F-8FA6-04D8602563CE}" destId="{40D157BB-503F-4ECC-8ECC-54D0718DAAD4}" srcOrd="1" destOrd="0" parTransId="{282634A1-A5B1-4720-BD06-91F7BFC20F97}" sibTransId="{81542932-BE4F-45BB-BE3A-384395360CB5}"/>
    <dgm:cxn modelId="{8B46EDE2-1074-41E6-8A68-66578F8BDB93}" type="presOf" srcId="{40D157BB-503F-4ECC-8ECC-54D0718DAAD4}" destId="{BFC5C7F0-2364-4CC6-BCF4-C19679166BB9}" srcOrd="0" destOrd="0" presId="urn:microsoft.com/office/officeart/2005/8/layout/matrix3"/>
    <dgm:cxn modelId="{685883FF-FE2A-44FE-8806-CBF24B7C249D}" srcId="{4B0EC299-C87F-4A2F-8FA6-04D8602563CE}" destId="{A28A6978-B02E-4BB4-BB69-0ACAE8ECB58B}" srcOrd="3" destOrd="0" parTransId="{8EB33DEC-7E13-4553-BE4D-3ED410927523}" sibTransId="{FF7E4E4B-B5F9-451F-8ECB-42335F95B9C7}"/>
    <dgm:cxn modelId="{AD44E9AC-11C7-4F57-A048-9DE52802D256}" type="presParOf" srcId="{1C90EEDF-21DE-4531-8390-889FAEAC114C}" destId="{7DB319CA-640B-428C-8B80-9A9D15F94141}" srcOrd="0" destOrd="0" presId="urn:microsoft.com/office/officeart/2005/8/layout/matrix3"/>
    <dgm:cxn modelId="{97DBD724-A297-4859-8E3B-87ADB8795F55}" type="presParOf" srcId="{1C90EEDF-21DE-4531-8390-889FAEAC114C}" destId="{42480549-2005-40C9-BD3F-5DC1D24C2D99}" srcOrd="1" destOrd="0" presId="urn:microsoft.com/office/officeart/2005/8/layout/matrix3"/>
    <dgm:cxn modelId="{29012285-2F8B-4956-BE75-5ED84C8674FE}" type="presParOf" srcId="{1C90EEDF-21DE-4531-8390-889FAEAC114C}" destId="{BFC5C7F0-2364-4CC6-BCF4-C19679166BB9}" srcOrd="2" destOrd="0" presId="urn:microsoft.com/office/officeart/2005/8/layout/matrix3"/>
    <dgm:cxn modelId="{61E957CA-E3B5-4634-B599-A79F54F570C7}" type="presParOf" srcId="{1C90EEDF-21DE-4531-8390-889FAEAC114C}" destId="{53CAA780-9397-4F6F-AF23-8DF65409A6D0}" srcOrd="3" destOrd="0" presId="urn:microsoft.com/office/officeart/2005/8/layout/matrix3"/>
    <dgm:cxn modelId="{D53D01C1-AEFD-480B-B886-292EBB79538B}" type="presParOf" srcId="{1C90EEDF-21DE-4531-8390-889FAEAC114C}" destId="{EFAD8D8B-50A9-4C24-866F-27B40177EAC0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B319CA-640B-428C-8B80-9A9D15F94141}">
      <dsp:nvSpPr>
        <dsp:cNvPr id="0" name=""/>
        <dsp:cNvSpPr/>
      </dsp:nvSpPr>
      <dsp:spPr>
        <a:xfrm>
          <a:off x="1067216" y="0"/>
          <a:ext cx="5551935" cy="5551935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480549-2005-40C9-BD3F-5DC1D24C2D99}">
      <dsp:nvSpPr>
        <dsp:cNvPr id="0" name=""/>
        <dsp:cNvSpPr/>
      </dsp:nvSpPr>
      <dsp:spPr>
        <a:xfrm>
          <a:off x="1553423" y="522258"/>
          <a:ext cx="2165254" cy="2165254"/>
        </a:xfrm>
        <a:prstGeom prst="round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800" kern="1200" noProof="0" dirty="0"/>
            <a:t>Les primers hores són vitals per tal de restablir el Sistema i recuperar al màxim les dades.</a:t>
          </a:r>
        </a:p>
      </dsp:txBody>
      <dsp:txXfrm>
        <a:off x="1659122" y="627957"/>
        <a:ext cx="1953856" cy="1953856"/>
      </dsp:txXfrm>
    </dsp:sp>
    <dsp:sp modelId="{BFC5C7F0-2364-4CC6-BCF4-C19679166BB9}">
      <dsp:nvSpPr>
        <dsp:cNvPr id="0" name=""/>
        <dsp:cNvSpPr/>
      </dsp:nvSpPr>
      <dsp:spPr>
        <a:xfrm>
          <a:off x="3926463" y="527433"/>
          <a:ext cx="2165254" cy="2165254"/>
        </a:xfrm>
        <a:prstGeom prst="roundRect">
          <a:avLst/>
        </a:prstGeom>
        <a:solidFill>
          <a:schemeClr val="tx1">
            <a:lumMod val="75000"/>
            <a:lumOff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800" kern="1200" noProof="0" dirty="0"/>
            <a:t>S’haurà d’aplicar el protocol de “Gestió d’Incidents” (de seguretat de la Informació i de Protecció de Dades”</a:t>
          </a:r>
        </a:p>
      </dsp:txBody>
      <dsp:txXfrm>
        <a:off x="4032162" y="633132"/>
        <a:ext cx="1953856" cy="1953856"/>
      </dsp:txXfrm>
    </dsp:sp>
    <dsp:sp modelId="{53CAA780-9397-4F6F-AF23-8DF65409A6D0}">
      <dsp:nvSpPr>
        <dsp:cNvPr id="0" name=""/>
        <dsp:cNvSpPr/>
      </dsp:nvSpPr>
      <dsp:spPr>
        <a:xfrm>
          <a:off x="1594650" y="2859246"/>
          <a:ext cx="2165254" cy="2165254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800" kern="1200" noProof="0" dirty="0"/>
            <a:t>Aplicació del Protocol de Gestió d’Incidents i Continuïtat de Negoci</a:t>
          </a:r>
          <a:r>
            <a:rPr lang="en-US" sz="1800" kern="1200" dirty="0"/>
            <a:t>.</a:t>
          </a:r>
        </a:p>
      </dsp:txBody>
      <dsp:txXfrm>
        <a:off x="1700349" y="2964945"/>
        <a:ext cx="1953856" cy="1953856"/>
      </dsp:txXfrm>
    </dsp:sp>
    <dsp:sp modelId="{EFAD8D8B-50A9-4C24-866F-27B40177EAC0}">
      <dsp:nvSpPr>
        <dsp:cNvPr id="0" name=""/>
        <dsp:cNvSpPr/>
      </dsp:nvSpPr>
      <dsp:spPr>
        <a:xfrm>
          <a:off x="3926463" y="2859246"/>
          <a:ext cx="2165254" cy="21652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800" kern="1200" noProof="0" dirty="0"/>
            <a:t>Escriure a correcuita la documentació no eximeix de responsabilitat.</a:t>
          </a:r>
        </a:p>
      </dsp:txBody>
      <dsp:txXfrm>
        <a:off x="4032162" y="2964945"/>
        <a:ext cx="1953856" cy="19538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E50CA1-8D39-71FA-0EC9-E70911CF32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647BB63-A6E8-D7DD-078E-94FD7139C8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A0080B2-C873-A1BC-3F04-935E2D55C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4526C-2F29-4677-B921-CFC00F091D2B}" type="datetimeFigureOut">
              <a:rPr lang="es-ES" smtClean="0"/>
              <a:t>27/03/2023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5A7FBE9-06EA-387D-ACD6-FBEF7DF9D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BA9600B-B983-989B-044F-86F473984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3C37B-3BBE-44B9-A994-A78B190FE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2997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8BBDED-156E-69D6-53B5-E4C04A948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6F529E0-AD9B-06DC-AC0C-5BCE16D7B1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8121EEF-60D5-4DE3-5775-BF1E7B828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4526C-2F29-4677-B921-CFC00F091D2B}" type="datetimeFigureOut">
              <a:rPr lang="es-ES" smtClean="0"/>
              <a:t>27/03/2023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F61270F-3FC5-EC7D-2031-E07FDEB88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F416808-EFB5-5670-A83A-EB53D618F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3C37B-3BBE-44B9-A994-A78B190FE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0178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23AD208-6B39-F1F7-629E-B74704242F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F880450-83AA-8D48-1863-70127FDF92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8D31125-12F8-E281-B2F9-E3B8F6C92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4526C-2F29-4677-B921-CFC00F091D2B}" type="datetimeFigureOut">
              <a:rPr lang="es-ES" smtClean="0"/>
              <a:t>27/03/2023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40AD8CD-3EC7-3092-D568-8AF365177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133CCA5-DA06-7D59-0F12-82106EB70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3C37B-3BBE-44B9-A994-A78B190FE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7753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0AC112-9180-3561-4AC4-188B7826D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BDC765B-74FE-C7E1-E6EF-0A022648A8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A343271-5744-A142-84E7-A336E12F3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4526C-2F29-4677-B921-CFC00F091D2B}" type="datetimeFigureOut">
              <a:rPr lang="es-ES" smtClean="0"/>
              <a:t>27/03/2023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36BC3FB-336C-E5CD-7FD4-5BE568496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264E918-A73C-D16D-D4D1-CE39EE14E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3C37B-3BBE-44B9-A994-A78B190FE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2229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676690-3EE7-411F-D6BF-32E595CAF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E6EA324-86BC-46AD-991A-2E40881AB7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AEAA2FE-880A-9E36-7E92-0474B3BF5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4526C-2F29-4677-B921-CFC00F091D2B}" type="datetimeFigureOut">
              <a:rPr lang="es-ES" smtClean="0"/>
              <a:t>27/03/2023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661C88B-A795-B775-2181-D14D008AB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8D7A790-AB5B-3699-61C2-782221676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3C37B-3BBE-44B9-A994-A78B190FE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8318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AEC4A7-F0B5-355A-7194-D4A5ABBB5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8218B74-BA00-0CDC-37F2-B345673BAD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00FC9C3-0F47-CF77-57D2-D574AB58F8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913AAE3-E20A-7C75-DCDD-875946655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4526C-2F29-4677-B921-CFC00F091D2B}" type="datetimeFigureOut">
              <a:rPr lang="es-ES" smtClean="0"/>
              <a:t>27/03/2023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52914FF-0887-1ED1-EDB9-BA852E44F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F7A7CE7-6B5F-D398-87FF-1036E0B8F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3C37B-3BBE-44B9-A994-A78B190FE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2756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C8100F-A9A3-1784-0EFF-E938DDB71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7CC7066-40A5-5417-01EF-06056E9E3E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A82E470-AA3E-BDC7-1FDA-DAD859B462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89280CE-F419-161F-84E0-D95AADB57F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6E88D0F-AD6D-6B55-45D4-95ECBDE9A4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14B36DD-7704-92C0-D811-537C3340B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4526C-2F29-4677-B921-CFC00F091D2B}" type="datetimeFigureOut">
              <a:rPr lang="es-ES" smtClean="0"/>
              <a:t>27/03/2023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B926CCE-3586-0CB7-48F3-A2D092074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3A3B87E-3570-F8F5-8F8D-2A6B39F62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3C37B-3BBE-44B9-A994-A78B190FE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3970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4BF20A-1F0F-B56B-DE34-D26442853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B43035A-D91F-5B88-BA28-3CC2D18A7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4526C-2F29-4677-B921-CFC00F091D2B}" type="datetimeFigureOut">
              <a:rPr lang="es-ES" smtClean="0"/>
              <a:t>27/03/2023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5F32399-97D1-C2EA-3228-4E2EFBCDE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8B833A6-BD51-2DFC-FAAA-17DE7DCD1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3C37B-3BBE-44B9-A994-A78B190FE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3268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A5BB601-2C36-6BC8-2879-589906551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4526C-2F29-4677-B921-CFC00F091D2B}" type="datetimeFigureOut">
              <a:rPr lang="es-ES" smtClean="0"/>
              <a:t>27/03/2023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AF947DD-334A-A034-ED97-1ABDBECBB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977B75F-5DD3-DEB0-0B2F-0827BD73C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3C37B-3BBE-44B9-A994-A78B190FE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2075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5496F5-3AA9-D5EF-7624-894901573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B91F781-3306-C3B2-5010-50B6CE5412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A5D9DEC-FA76-8776-59E7-5883805B57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C9E51E3-0BD5-BA43-C131-C49846EA8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4526C-2F29-4677-B921-CFC00F091D2B}" type="datetimeFigureOut">
              <a:rPr lang="es-ES" smtClean="0"/>
              <a:t>27/03/2023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3B134FE-E74F-4DEF-3BB6-804EF232B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814D047-79A0-90F9-9F11-60249AD4B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3C37B-3BBE-44B9-A994-A78B190FE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9547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B10BAE-7961-4C69-E9FC-F80B08F25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F0D561E-69F3-484F-1713-109B9C9277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95F1100-2562-0DEA-6E7B-FE9CA22571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74AA598-363D-0A06-0139-9789D7EBE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4526C-2F29-4677-B921-CFC00F091D2B}" type="datetimeFigureOut">
              <a:rPr lang="es-ES" smtClean="0"/>
              <a:t>27/03/2023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D29DE4B-8773-437B-B48C-66F97CC82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4D4D292-7B95-0677-8CCF-D2237BB81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3C37B-3BBE-44B9-A994-A78B190FE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2748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C2D229B-AEF6-5EA9-EB9F-67BF821C9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F1A16AB-6635-4CC4-4914-774A961144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343899D-385A-DE78-3594-B7965892F5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4526C-2F29-4677-B921-CFC00F091D2B}" type="datetimeFigureOut">
              <a:rPr lang="es-ES" smtClean="0"/>
              <a:t>27/03/2023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C5E21A7-6964-ABF6-9A5E-6F7E94288C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AB1DE9E-66EB-3FF2-04CB-A2733CD911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3C37B-3BBE-44B9-A994-A78B190FE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7316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20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37.svg"/><Relationship Id="rId7" Type="http://schemas.openxmlformats.org/officeDocument/2006/relationships/diagramLayout" Target="../diagrams/layout1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5" Type="http://schemas.openxmlformats.org/officeDocument/2006/relationships/image" Target="../media/image20.png"/><Relationship Id="rId10" Type="http://schemas.microsoft.com/office/2007/relationships/diagramDrawing" Target="../diagrams/drawing1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0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12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4.png"/><Relationship Id="rId7" Type="http://schemas.openxmlformats.org/officeDocument/2006/relationships/image" Target="../media/image24.png"/><Relationship Id="rId12" Type="http://schemas.openxmlformats.org/officeDocument/2006/relationships/image" Target="../media/image29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sv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ACD4DA-ADD7-7AE9-CA72-2A9AD9BF65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9569" y="2084520"/>
            <a:ext cx="7048500" cy="2387600"/>
          </a:xfrm>
        </p:spPr>
        <p:txBody>
          <a:bodyPr>
            <a:normAutofit/>
          </a:bodyPr>
          <a:lstStyle/>
          <a:p>
            <a:r>
              <a:rPr lang="es-ES" sz="5400" dirty="0" err="1"/>
              <a:t>Protecció</a:t>
            </a:r>
            <a:r>
              <a:rPr lang="es-ES" sz="5400" dirty="0"/>
              <a:t> de Dades </a:t>
            </a:r>
            <a:r>
              <a:rPr lang="es-ES" sz="5400" dirty="0" err="1"/>
              <a:t>Personals</a:t>
            </a:r>
            <a:r>
              <a:rPr lang="es-ES" sz="5400" dirty="0"/>
              <a:t> i </a:t>
            </a:r>
            <a:r>
              <a:rPr lang="es-ES" sz="5400" dirty="0" err="1"/>
              <a:t>Ciberatacs</a:t>
            </a:r>
            <a:endParaRPr lang="es-ES" sz="54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5579696-193B-C064-40C8-DF863E3D20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34325" y="6172994"/>
            <a:ext cx="4762500" cy="417512"/>
          </a:xfrm>
        </p:spPr>
        <p:txBody>
          <a:bodyPr>
            <a:normAutofit/>
          </a:bodyPr>
          <a:lstStyle/>
          <a:p>
            <a:r>
              <a:rPr lang="es-ES" sz="2000" dirty="0"/>
              <a:t>Ruth Sala Ordóñez  30/03/2023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42D0583-1E60-01D5-D2DC-6348AC5BC6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2" y="371475"/>
            <a:ext cx="4371975" cy="857250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EF6A750E-A43B-858D-792F-ED5550FB3AFA}"/>
              </a:ext>
            </a:extLst>
          </p:cNvPr>
          <p:cNvSpPr/>
          <p:nvPr/>
        </p:nvSpPr>
        <p:spPr>
          <a:xfrm>
            <a:off x="69056" y="1382580"/>
            <a:ext cx="7339013" cy="42446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3C185BB1-16F6-E9B2-0FBC-CB644AD5EA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9519" y="1382580"/>
            <a:ext cx="4543425" cy="424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5755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 descr="Una cara confusa">
            <a:extLst>
              <a:ext uri="{FF2B5EF4-FFF2-40B4-BE49-F238E27FC236}">
                <a16:creationId xmlns:a16="http://schemas.microsoft.com/office/drawing/2014/main" id="{1EFCD757-89CC-42B5-A029-4B61232F82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20848" y="1343546"/>
            <a:ext cx="3153618" cy="3942023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12350F3-DB83-413A-980B-1CEB924986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453265" y="1570814"/>
            <a:ext cx="0" cy="371022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n 5">
            <a:extLst>
              <a:ext uri="{FF2B5EF4-FFF2-40B4-BE49-F238E27FC236}">
                <a16:creationId xmlns:a16="http://schemas.microsoft.com/office/drawing/2014/main" id="{07E34811-2309-FD40-B401-8657BDEE40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024" y="0"/>
            <a:ext cx="725487" cy="93276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3CB621E-C45E-63D5-B3E2-DF0B525749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38779" y="5943521"/>
            <a:ext cx="1225402" cy="914479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8BE448F1-B8E6-E403-9C43-A84AB8165530}"/>
              </a:ext>
            </a:extLst>
          </p:cNvPr>
          <p:cNvSpPr/>
          <p:nvPr/>
        </p:nvSpPr>
        <p:spPr>
          <a:xfrm>
            <a:off x="905033" y="173996"/>
            <a:ext cx="708200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3200" b="1" cap="none" spc="0" dirty="0">
                <a:ln/>
                <a:solidFill>
                  <a:schemeClr val="accent3"/>
                </a:solidFill>
                <a:effectLst/>
              </a:rPr>
              <a:t>El </a:t>
            </a:r>
            <a:r>
              <a:rPr lang="es-ES" sz="3200" b="1" cap="none" spc="0" dirty="0" err="1">
                <a:ln/>
                <a:solidFill>
                  <a:schemeClr val="accent3"/>
                </a:solidFill>
                <a:effectLst/>
              </a:rPr>
              <a:t>meu</a:t>
            </a:r>
            <a:r>
              <a:rPr lang="es-ES" sz="3200" b="1" cap="none" spc="0" dirty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es-ES" sz="3200" b="1" cap="none" spc="0" dirty="0" err="1">
                <a:ln/>
                <a:solidFill>
                  <a:schemeClr val="accent3"/>
                </a:solidFill>
                <a:effectLst/>
              </a:rPr>
              <a:t>client</a:t>
            </a:r>
            <a:r>
              <a:rPr lang="es-ES" sz="3200" b="1" cap="none" spc="0" dirty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es-ES" sz="3200" b="1" cap="none" spc="0" dirty="0" err="1">
                <a:ln/>
                <a:solidFill>
                  <a:schemeClr val="accent3"/>
                </a:solidFill>
                <a:effectLst/>
              </a:rPr>
              <a:t>és</a:t>
            </a:r>
            <a:r>
              <a:rPr lang="es-ES" sz="3200" b="1" cap="none" spc="0" dirty="0">
                <a:ln/>
                <a:solidFill>
                  <a:schemeClr val="accent3"/>
                </a:solidFill>
                <a:effectLst/>
              </a:rPr>
              <a:t> víctima </a:t>
            </a:r>
            <a:r>
              <a:rPr lang="es-ES" sz="3200" b="1" cap="none" spc="0" dirty="0" err="1">
                <a:ln/>
                <a:solidFill>
                  <a:schemeClr val="accent3"/>
                </a:solidFill>
                <a:effectLst/>
              </a:rPr>
              <a:t>d’un</a:t>
            </a:r>
            <a:r>
              <a:rPr lang="es-ES" sz="3200" b="1" cap="none" spc="0" dirty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es-ES" sz="3200" b="1" cap="none" spc="0" dirty="0" err="1">
                <a:ln/>
                <a:solidFill>
                  <a:schemeClr val="accent3"/>
                </a:solidFill>
                <a:effectLst/>
              </a:rPr>
              <a:t>ciberatac</a:t>
            </a:r>
            <a:r>
              <a:rPr lang="es-ES" sz="3200" b="1" cap="none" spc="0" dirty="0">
                <a:ln/>
                <a:solidFill>
                  <a:schemeClr val="accent3"/>
                </a:solidFill>
                <a:effectLst/>
              </a:rPr>
              <a:t> …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C6768DA-6033-A3A7-1DEF-43CA06FA7C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V="1">
            <a:off x="1041925" y="758771"/>
            <a:ext cx="10383157" cy="47366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39756B28-6D0C-B1B5-463E-80255F9D37D1}"/>
              </a:ext>
            </a:extLst>
          </p:cNvPr>
          <p:cNvSpPr/>
          <p:nvPr/>
        </p:nvSpPr>
        <p:spPr>
          <a:xfrm>
            <a:off x="8642347" y="2878845"/>
            <a:ext cx="342183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a-ES" sz="3600" b="0" cap="none" spc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Per on començo?</a:t>
            </a:r>
          </a:p>
        </p:txBody>
      </p:sp>
      <p:sp>
        <p:nvSpPr>
          <p:cNvPr id="12" name="Flecha: a la izquierda y arriba 11">
            <a:extLst>
              <a:ext uri="{FF2B5EF4-FFF2-40B4-BE49-F238E27FC236}">
                <a16:creationId xmlns:a16="http://schemas.microsoft.com/office/drawing/2014/main" id="{BA3B3946-4207-B08E-F7A0-1BF4AF89EBFB}"/>
              </a:ext>
            </a:extLst>
          </p:cNvPr>
          <p:cNvSpPr/>
          <p:nvPr/>
        </p:nvSpPr>
        <p:spPr>
          <a:xfrm>
            <a:off x="6632193" y="5408325"/>
            <a:ext cx="3084546" cy="1070392"/>
          </a:xfrm>
          <a:prstGeom prst="leftUpArrow">
            <a:avLst>
              <a:gd name="adj1" fmla="val 11256"/>
              <a:gd name="adj2" fmla="val 17762"/>
              <a:gd name="adj3" fmla="val 25000"/>
            </a:avLst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476014C7-5A1D-3C54-52BF-4A40DF337332}"/>
              </a:ext>
            </a:extLst>
          </p:cNvPr>
          <p:cNvSpPr/>
          <p:nvPr/>
        </p:nvSpPr>
        <p:spPr>
          <a:xfrm>
            <a:off x="1422485" y="5943521"/>
            <a:ext cx="370332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0" cap="none" spc="0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Transformació</a:t>
            </a:r>
            <a:r>
              <a:rPr lang="es-ES" sz="3200" b="0" cap="none" spc="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Digital</a:t>
            </a:r>
          </a:p>
        </p:txBody>
      </p:sp>
      <p:sp>
        <p:nvSpPr>
          <p:cNvPr id="14" name="Flecha: cheurón 13">
            <a:extLst>
              <a:ext uri="{FF2B5EF4-FFF2-40B4-BE49-F238E27FC236}">
                <a16:creationId xmlns:a16="http://schemas.microsoft.com/office/drawing/2014/main" id="{C244FD95-66C4-63C4-6002-3186144634C9}"/>
              </a:ext>
            </a:extLst>
          </p:cNvPr>
          <p:cNvSpPr/>
          <p:nvPr/>
        </p:nvSpPr>
        <p:spPr>
          <a:xfrm rot="16200000">
            <a:off x="3156158" y="5386633"/>
            <a:ext cx="235974" cy="480662"/>
          </a:xfrm>
          <a:prstGeom prst="chevron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2AF3D5CC-DD92-62BB-7714-774F6428CD3B}"/>
              </a:ext>
            </a:extLst>
          </p:cNvPr>
          <p:cNvSpPr txBox="1"/>
          <p:nvPr/>
        </p:nvSpPr>
        <p:spPr>
          <a:xfrm>
            <a:off x="1302630" y="4927080"/>
            <a:ext cx="3943030" cy="374209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NOUS PROFESSIONALS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2B36C174-E784-8E22-E618-00061BF50B78}"/>
              </a:ext>
            </a:extLst>
          </p:cNvPr>
          <p:cNvSpPr txBox="1"/>
          <p:nvPr/>
        </p:nvSpPr>
        <p:spPr>
          <a:xfrm>
            <a:off x="1302630" y="4267200"/>
            <a:ext cx="4038748" cy="374209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ESPECIALISTES EN CIBERSEGURETAT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CF8A8D3E-58C3-5F04-B7CF-07E0101875F3}"/>
              </a:ext>
            </a:extLst>
          </p:cNvPr>
          <p:cNvSpPr txBox="1"/>
          <p:nvPr/>
        </p:nvSpPr>
        <p:spPr>
          <a:xfrm>
            <a:off x="1302630" y="3609248"/>
            <a:ext cx="4038748" cy="369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/>
              <a:t>ESPECIALISTES EN PROTECCIÓ DE DADES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BF3273B2-62C6-64DE-C9A2-B7EFD0FA3ED8}"/>
              </a:ext>
            </a:extLst>
          </p:cNvPr>
          <p:cNvSpPr txBox="1"/>
          <p:nvPr/>
        </p:nvSpPr>
        <p:spPr>
          <a:xfrm>
            <a:off x="1302630" y="2922565"/>
            <a:ext cx="4038749" cy="369332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PÈRITS FORENSES DIGITALS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FF2F6E02-A32F-5865-E5D0-34B6B913A5D3}"/>
              </a:ext>
            </a:extLst>
          </p:cNvPr>
          <p:cNvSpPr txBox="1"/>
          <p:nvPr/>
        </p:nvSpPr>
        <p:spPr>
          <a:xfrm>
            <a:off x="1302630" y="2214768"/>
            <a:ext cx="4038747" cy="369332"/>
          </a:xfrm>
          <a:prstGeom prst="rect">
            <a:avLst/>
          </a:prstGeom>
          <a:noFill/>
          <a:ln>
            <a:solidFill>
              <a:srgbClr val="2CB91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ESPECIALISTES EN COMPLIANCE</a:t>
            </a:r>
          </a:p>
        </p:txBody>
      </p:sp>
      <p:sp>
        <p:nvSpPr>
          <p:cNvPr id="21" name="Flecha: cheurón 20">
            <a:extLst>
              <a:ext uri="{FF2B5EF4-FFF2-40B4-BE49-F238E27FC236}">
                <a16:creationId xmlns:a16="http://schemas.microsoft.com/office/drawing/2014/main" id="{DF9B3D00-822C-2BDD-EB7E-86551E4D525B}"/>
              </a:ext>
            </a:extLst>
          </p:cNvPr>
          <p:cNvSpPr/>
          <p:nvPr/>
        </p:nvSpPr>
        <p:spPr>
          <a:xfrm rot="16200000">
            <a:off x="3156158" y="4534349"/>
            <a:ext cx="235974" cy="480662"/>
          </a:xfrm>
          <a:prstGeom prst="chevron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2" name="Flecha: cheurón 21">
            <a:extLst>
              <a:ext uri="{FF2B5EF4-FFF2-40B4-BE49-F238E27FC236}">
                <a16:creationId xmlns:a16="http://schemas.microsoft.com/office/drawing/2014/main" id="{BD7F1743-D70C-B79C-3A5A-AFB3AFA62287}"/>
              </a:ext>
            </a:extLst>
          </p:cNvPr>
          <p:cNvSpPr/>
          <p:nvPr/>
        </p:nvSpPr>
        <p:spPr>
          <a:xfrm rot="16200000">
            <a:off x="3156158" y="3856236"/>
            <a:ext cx="235974" cy="480662"/>
          </a:xfrm>
          <a:prstGeom prst="chevron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3" name="Flecha: cheurón 22">
            <a:extLst>
              <a:ext uri="{FF2B5EF4-FFF2-40B4-BE49-F238E27FC236}">
                <a16:creationId xmlns:a16="http://schemas.microsoft.com/office/drawing/2014/main" id="{8755D7DE-014F-D735-1CB6-0CB358E904EC}"/>
              </a:ext>
            </a:extLst>
          </p:cNvPr>
          <p:cNvSpPr/>
          <p:nvPr/>
        </p:nvSpPr>
        <p:spPr>
          <a:xfrm rot="16200000">
            <a:off x="3156158" y="3216517"/>
            <a:ext cx="235974" cy="480662"/>
          </a:xfrm>
          <a:prstGeom prst="chevron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4" name="Flecha: cheurón 23">
            <a:extLst>
              <a:ext uri="{FF2B5EF4-FFF2-40B4-BE49-F238E27FC236}">
                <a16:creationId xmlns:a16="http://schemas.microsoft.com/office/drawing/2014/main" id="{586C95FD-182E-1A9F-32C1-01226A210BD9}"/>
              </a:ext>
            </a:extLst>
          </p:cNvPr>
          <p:cNvSpPr/>
          <p:nvPr/>
        </p:nvSpPr>
        <p:spPr>
          <a:xfrm rot="16200000">
            <a:off x="3156158" y="2495920"/>
            <a:ext cx="235974" cy="480662"/>
          </a:xfrm>
          <a:prstGeom prst="chevron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5" name="Flecha: cheurón 24">
            <a:extLst>
              <a:ext uri="{FF2B5EF4-FFF2-40B4-BE49-F238E27FC236}">
                <a16:creationId xmlns:a16="http://schemas.microsoft.com/office/drawing/2014/main" id="{1E609548-9B0E-5433-0458-BA9E4AEADFC3}"/>
              </a:ext>
            </a:extLst>
          </p:cNvPr>
          <p:cNvSpPr/>
          <p:nvPr/>
        </p:nvSpPr>
        <p:spPr>
          <a:xfrm rot="16200000">
            <a:off x="3156158" y="1792899"/>
            <a:ext cx="235974" cy="480662"/>
          </a:xfrm>
          <a:prstGeom prst="chevron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DF8DA092-9822-0896-A252-28B873A7FAAC}"/>
              </a:ext>
            </a:extLst>
          </p:cNvPr>
          <p:cNvSpPr txBox="1"/>
          <p:nvPr/>
        </p:nvSpPr>
        <p:spPr>
          <a:xfrm>
            <a:off x="1230118" y="982529"/>
            <a:ext cx="4183770" cy="923330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ADVOCATS ESPECIALISTES EN PROCEDIMENTS AMB UN ALT TANT PER CENT DE COMPONENTS DIGITALS</a:t>
            </a:r>
          </a:p>
        </p:txBody>
      </p:sp>
    </p:spTree>
    <p:extLst>
      <p:ext uri="{BB962C8B-B14F-4D97-AF65-F5344CB8AC3E}">
        <p14:creationId xmlns:p14="http://schemas.microsoft.com/office/powerpoint/2010/main" val="2415420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0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10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2000"/>
                            </p:stCondLst>
                            <p:childTnLst>
                              <p:par>
                                <p:cTn id="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3000"/>
                            </p:stCondLst>
                            <p:childTnLst>
                              <p:par>
                                <p:cTn id="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4000"/>
                            </p:stCondLst>
                            <p:childTnLst>
                              <p:par>
                                <p:cTn id="7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0"/>
                            </p:stCondLst>
                            <p:childTnLst>
                              <p:par>
                                <p:cTn id="7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80BDFA0-A81B-8168-2930-3C123A11F6BF}"/>
              </a:ext>
            </a:extLst>
          </p:cNvPr>
          <p:cNvSpPr txBox="1"/>
          <p:nvPr/>
        </p:nvSpPr>
        <p:spPr>
          <a:xfrm>
            <a:off x="1175387" y="3230851"/>
            <a:ext cx="9120065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/>
              <a:t>SÓC VÍCTIMA D’UN CIBERATAC: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a-ES" sz="2400" dirty="0"/>
              <a:t>Restabliment del sistema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a-ES" sz="2400" dirty="0"/>
              <a:t>Captació d’evidències electròniques per possible procediment:</a:t>
            </a:r>
          </a:p>
          <a:p>
            <a:endParaRPr lang="ca-ES" sz="2400" dirty="0"/>
          </a:p>
          <a:p>
            <a:pPr marL="742950" lvl="1" indent="-285750">
              <a:buFontTx/>
              <a:buChar char="-"/>
            </a:pPr>
            <a:r>
              <a:rPr lang="ca-ES" sz="2000" dirty="0"/>
              <a:t>Amb un pèrit Informàtic forense</a:t>
            </a:r>
          </a:p>
          <a:p>
            <a:pPr marL="742950" lvl="1" indent="-285750">
              <a:buFontTx/>
              <a:buChar char="-"/>
            </a:pPr>
            <a:endParaRPr lang="ca-ES" sz="2000" dirty="0"/>
          </a:p>
          <a:p>
            <a:pPr marL="742950" lvl="1" indent="-285750">
              <a:buFontTx/>
              <a:buChar char="-"/>
            </a:pPr>
            <a:r>
              <a:rPr lang="ca-ES" sz="2000" dirty="0"/>
              <a:t>Important per no malmetre les proves i </a:t>
            </a:r>
            <a:r>
              <a:rPr lang="es-ES" sz="2000" dirty="0"/>
              <a:t>preservar la cadena de </a:t>
            </a:r>
            <a:r>
              <a:rPr lang="ca-ES" sz="2000" dirty="0"/>
              <a:t>custòdia</a:t>
            </a:r>
          </a:p>
          <a:p>
            <a:pPr marL="742950" lvl="1" indent="-285750">
              <a:buFontTx/>
              <a:buChar char="-"/>
            </a:pPr>
            <a:endParaRPr lang="ca-ES" sz="2000" dirty="0"/>
          </a:p>
          <a:p>
            <a:pPr marL="742950" lvl="1" indent="-285750">
              <a:buFontTx/>
              <a:buChar char="-"/>
            </a:pPr>
            <a:r>
              <a:rPr lang="ca-ES" sz="2000" dirty="0"/>
              <a:t>El procés pot durar varis dies.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6794FE1-D17A-F88F-2942-B7BC0A31BE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12" y="0"/>
            <a:ext cx="723963" cy="929721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F921C7B-B657-8B26-BE38-3C03C36DA2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0686" y="1059309"/>
            <a:ext cx="9439275" cy="2036110"/>
          </a:xfrm>
          <a:prstGeom prst="rect">
            <a:avLst/>
          </a:prstGeom>
        </p:spPr>
      </p:pic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C9A171DF-EB5D-7489-B61D-311FA2914CB2}"/>
              </a:ext>
            </a:extLst>
          </p:cNvPr>
          <p:cNvSpPr/>
          <p:nvPr/>
        </p:nvSpPr>
        <p:spPr>
          <a:xfrm>
            <a:off x="11161643" y="4239209"/>
            <a:ext cx="208722" cy="94901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E20A0CDC-DE70-F9BC-926E-D46E3676E53D}"/>
              </a:ext>
            </a:extLst>
          </p:cNvPr>
          <p:cNvSpPr/>
          <p:nvPr/>
        </p:nvSpPr>
        <p:spPr>
          <a:xfrm>
            <a:off x="11161643" y="5493026"/>
            <a:ext cx="208722" cy="94901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6118B02D-FF20-1F62-3591-76D950D397C7}"/>
              </a:ext>
            </a:extLst>
          </p:cNvPr>
          <p:cNvSpPr/>
          <p:nvPr/>
        </p:nvSpPr>
        <p:spPr>
          <a:xfrm rot="16200000">
            <a:off x="10191091" y="5863173"/>
            <a:ext cx="208722" cy="94901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D6373862-97EC-FCA1-4E05-140550012008}"/>
              </a:ext>
            </a:extLst>
          </p:cNvPr>
          <p:cNvSpPr/>
          <p:nvPr/>
        </p:nvSpPr>
        <p:spPr>
          <a:xfrm rot="16200000">
            <a:off x="8850391" y="5863173"/>
            <a:ext cx="208722" cy="94901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C7E52B6B-1550-F681-E1AA-57B8EB5161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880441"/>
            <a:ext cx="1225402" cy="914479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1CD4CC50-54B8-1BA8-A2C3-F58F0948FC43}"/>
              </a:ext>
            </a:extLst>
          </p:cNvPr>
          <p:cNvSpPr/>
          <p:nvPr/>
        </p:nvSpPr>
        <p:spPr>
          <a:xfrm>
            <a:off x="1095985" y="110917"/>
            <a:ext cx="771115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4000" b="1" cap="none" spc="0" dirty="0">
                <a:ln/>
                <a:solidFill>
                  <a:schemeClr val="accent3"/>
                </a:solidFill>
                <a:effectLst/>
              </a:rPr>
              <a:t>Mesures reactives: primeres </a:t>
            </a:r>
            <a:r>
              <a:rPr lang="es-ES" sz="4000" b="1" cap="none" spc="0" dirty="0" err="1">
                <a:ln/>
                <a:solidFill>
                  <a:schemeClr val="accent3"/>
                </a:solidFill>
                <a:effectLst/>
              </a:rPr>
              <a:t>passes</a:t>
            </a:r>
            <a:endParaRPr lang="es-ES" sz="4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823FD81E-59EE-3496-E9FE-A69EA0A889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3224" y="6278355"/>
            <a:ext cx="731473" cy="54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1410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CD81A2A-6ED4-4EF4-A14C-912D31E14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1661932C-CA15-4E17-B115-FAE7CBEE4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590ADD5-9383-4D3D-9047-3DA2593CC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540822" cy="540822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áfico 6" descr="Cronómetro contorno">
            <a:extLst>
              <a:ext uri="{FF2B5EF4-FFF2-40B4-BE49-F238E27FC236}">
                <a16:creationId xmlns:a16="http://schemas.microsoft.com/office/drawing/2014/main" id="{04CF6A10-B690-76A8-3B8A-390E88EF7C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87184" y="1216485"/>
            <a:ext cx="3781051" cy="3781051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</p:spPr>
      </p:pic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DABE3E45-88CF-45D8-8D40-C773324D9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9CD1692-827B-4C8D-B4A1-134FD04CF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B91ECDA9-56DC-4270-8F33-01C5637B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6580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75F47824-961D-465D-84F9-EAE11BC61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FEC9DA3E-C1D7-472D-B7C0-F71AE41FB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31700A5-C6F3-937F-9069-A89C1C81F0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312" y="0"/>
            <a:ext cx="723963" cy="929721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D1456134-2D24-9BB8-B3CD-1215268577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44723" y="5782010"/>
            <a:ext cx="1144622" cy="914479"/>
          </a:xfrm>
          <a:prstGeom prst="rect">
            <a:avLst/>
          </a:prstGeom>
        </p:spPr>
      </p:pic>
      <p:graphicFrame>
        <p:nvGraphicFramePr>
          <p:cNvPr id="33" name="CuadroTexto 1">
            <a:extLst>
              <a:ext uri="{FF2B5EF4-FFF2-40B4-BE49-F238E27FC236}">
                <a16:creationId xmlns:a16="http://schemas.microsoft.com/office/drawing/2014/main" id="{993D96DE-ABDD-2D98-6647-5E170A158E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73384889"/>
              </p:ext>
            </p:extLst>
          </p:nvPr>
        </p:nvGraphicFramePr>
        <p:xfrm>
          <a:off x="838200" y="625028"/>
          <a:ext cx="7686368" cy="55519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8" name="Estrella: 6 puntas 7">
            <a:extLst>
              <a:ext uri="{FF2B5EF4-FFF2-40B4-BE49-F238E27FC236}">
                <a16:creationId xmlns:a16="http://schemas.microsoft.com/office/drawing/2014/main" id="{296286B0-C210-9ADB-92FD-F046DBA9FC8D}"/>
              </a:ext>
            </a:extLst>
          </p:cNvPr>
          <p:cNvSpPr/>
          <p:nvPr/>
        </p:nvSpPr>
        <p:spPr>
          <a:xfrm>
            <a:off x="6439721" y="3690894"/>
            <a:ext cx="309881" cy="350164"/>
          </a:xfrm>
          <a:prstGeom prst="star6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51CE2EFA-1F0D-312B-70AE-3333A40ABBED}"/>
              </a:ext>
            </a:extLst>
          </p:cNvPr>
          <p:cNvCxnSpPr/>
          <p:nvPr/>
        </p:nvCxnSpPr>
        <p:spPr>
          <a:xfrm>
            <a:off x="1179871" y="78658"/>
            <a:ext cx="0" cy="6853084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00173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69A38EBA-6E97-44A4-B4B8-D9FB5D33F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!!accent">
            <a:extLst>
              <a:ext uri="{FF2B5EF4-FFF2-40B4-BE49-F238E27FC236}">
                <a16:creationId xmlns:a16="http://schemas.microsoft.com/office/drawing/2014/main" id="{33AE4636-AEEC-45D6-84D4-7AC2DA48E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D9CE0F4-2EB2-4F1F-8AAC-DB3571D9F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5541"/>
            <a:ext cx="44805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39E2FAD-BABD-0C99-2B89-4BD5D80D710D}"/>
              </a:ext>
            </a:extLst>
          </p:cNvPr>
          <p:cNvSpPr txBox="1"/>
          <p:nvPr/>
        </p:nvSpPr>
        <p:spPr>
          <a:xfrm>
            <a:off x="120961" y="1091253"/>
            <a:ext cx="4974336" cy="3492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b="1" dirty="0" err="1"/>
              <a:t>Imposades</a:t>
            </a:r>
            <a:r>
              <a:rPr lang="en-US" sz="2000" b="1" dirty="0"/>
              <a:t> pel RGPD I la LOPDGDD</a:t>
            </a:r>
            <a:r>
              <a:rPr lang="en-US" dirty="0"/>
              <a:t>: </a:t>
            </a:r>
            <a:r>
              <a:rPr lang="en-US" dirty="0" err="1"/>
              <a:t>mesures</a:t>
            </a:r>
            <a:r>
              <a:rPr lang="en-US" dirty="0"/>
              <a:t> </a:t>
            </a:r>
            <a:r>
              <a:rPr lang="en-US" dirty="0" err="1"/>
              <a:t>tècniques</a:t>
            </a:r>
            <a:r>
              <a:rPr lang="en-US" dirty="0"/>
              <a:t> i </a:t>
            </a:r>
            <a:r>
              <a:rPr lang="en-US" dirty="0" err="1"/>
              <a:t>organitzatives</a:t>
            </a:r>
            <a:r>
              <a:rPr lang="en-US" dirty="0"/>
              <a:t>. 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b="1" dirty="0" err="1"/>
              <a:t>Estàndars</a:t>
            </a:r>
            <a:r>
              <a:rPr lang="en-US" b="1" dirty="0"/>
              <a:t> de </a:t>
            </a:r>
            <a:r>
              <a:rPr lang="en-US" b="1" dirty="0" err="1"/>
              <a:t>seguretat</a:t>
            </a:r>
            <a:r>
              <a:rPr lang="en-US" b="1" dirty="0"/>
              <a:t> de la </a:t>
            </a:r>
            <a:r>
              <a:rPr lang="en-US" b="1" dirty="0" err="1"/>
              <a:t>informació</a:t>
            </a:r>
            <a:r>
              <a:rPr lang="en-US" b="1" dirty="0"/>
              <a:t>: com ISO  27001:</a:t>
            </a: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err="1"/>
              <a:t>Polítiques</a:t>
            </a:r>
            <a:r>
              <a:rPr lang="en-US" b="1" dirty="0"/>
              <a:t> de </a:t>
            </a:r>
            <a:r>
              <a:rPr lang="en-US" b="1" dirty="0" err="1"/>
              <a:t>Seguretat</a:t>
            </a:r>
            <a:endParaRPr lang="en-US" b="1" dirty="0"/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err="1"/>
              <a:t>Normes</a:t>
            </a:r>
            <a:r>
              <a:rPr lang="en-US" b="1" dirty="0"/>
              <a:t> de </a:t>
            </a:r>
            <a:r>
              <a:rPr lang="en-US" b="1" dirty="0" err="1"/>
              <a:t>Seguretat</a:t>
            </a:r>
            <a:r>
              <a:rPr lang="en-US" dirty="0"/>
              <a:t>: protocol </a:t>
            </a:r>
            <a:r>
              <a:rPr lang="en-US" dirty="0" err="1"/>
              <a:t>treball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remot</a:t>
            </a:r>
            <a:r>
              <a:rPr lang="en-US" dirty="0"/>
              <a:t>; protocol </a:t>
            </a:r>
            <a:r>
              <a:rPr lang="en-US" dirty="0" err="1"/>
              <a:t>ús</a:t>
            </a:r>
            <a:r>
              <a:rPr lang="en-US" dirty="0"/>
              <a:t> documents; protocol </a:t>
            </a:r>
            <a:r>
              <a:rPr lang="en-US" dirty="0" err="1"/>
              <a:t>ús</a:t>
            </a:r>
            <a:r>
              <a:rPr lang="en-US" dirty="0"/>
              <a:t> </a:t>
            </a:r>
            <a:r>
              <a:rPr lang="en-US" dirty="0" err="1"/>
              <a:t>dispositius</a:t>
            </a:r>
            <a:r>
              <a:rPr lang="en-US" dirty="0"/>
              <a:t> de </a:t>
            </a:r>
            <a:r>
              <a:rPr lang="en-US" dirty="0" err="1"/>
              <a:t>memòria</a:t>
            </a:r>
            <a:r>
              <a:rPr lang="en-US" dirty="0"/>
              <a:t> externa; </a:t>
            </a:r>
            <a:r>
              <a:rPr lang="en-US" dirty="0" err="1"/>
              <a:t>actualització</a:t>
            </a:r>
            <a:r>
              <a:rPr lang="en-US" dirty="0"/>
              <a:t> dels </a:t>
            </a:r>
            <a:r>
              <a:rPr lang="en-US" dirty="0" err="1"/>
              <a:t>sistemes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les </a:t>
            </a:r>
            <a:r>
              <a:rPr lang="en-US" dirty="0" err="1"/>
              <a:t>aplicacions</a:t>
            </a:r>
            <a:r>
              <a:rPr lang="en-US" dirty="0"/>
              <a:t>; </a:t>
            </a:r>
            <a:r>
              <a:rPr lang="en-US" dirty="0" err="1"/>
              <a:t>llista</a:t>
            </a:r>
            <a:r>
              <a:rPr lang="en-US" dirty="0"/>
              <a:t> </a:t>
            </a:r>
            <a:r>
              <a:rPr lang="en-US" dirty="0" err="1"/>
              <a:t>blanca</a:t>
            </a:r>
            <a:r>
              <a:rPr lang="en-US" dirty="0"/>
              <a:t> </a:t>
            </a:r>
            <a:r>
              <a:rPr lang="en-US" dirty="0" err="1"/>
              <a:t>d’aplicacions</a:t>
            </a:r>
            <a:r>
              <a:rPr lang="en-US" dirty="0"/>
              <a:t> </a:t>
            </a:r>
            <a:r>
              <a:rPr lang="en-US" dirty="0" err="1"/>
              <a:t>permeses</a:t>
            </a:r>
            <a:r>
              <a:rPr lang="en-US" dirty="0"/>
              <a:t>, </a:t>
            </a:r>
            <a:r>
              <a:rPr lang="en-US" dirty="0" err="1"/>
              <a:t>treball</a:t>
            </a:r>
            <a:r>
              <a:rPr lang="en-US" dirty="0"/>
              <a:t> </a:t>
            </a:r>
            <a:r>
              <a:rPr lang="en-US" dirty="0" err="1"/>
              <a:t>remot</a:t>
            </a:r>
            <a:r>
              <a:rPr lang="en-US" dirty="0"/>
              <a:t> </a:t>
            </a:r>
            <a:r>
              <a:rPr lang="en-US" dirty="0" err="1"/>
              <a:t>amb</a:t>
            </a:r>
            <a:r>
              <a:rPr lang="en-US" dirty="0"/>
              <a:t> VPN, etc.</a:t>
            </a: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err="1"/>
              <a:t>Procediments</a:t>
            </a:r>
            <a:r>
              <a:rPr lang="en-US" b="1" dirty="0"/>
              <a:t> </a:t>
            </a:r>
            <a:r>
              <a:rPr lang="en-US" b="1" dirty="0" err="1"/>
              <a:t>bàsics</a:t>
            </a:r>
            <a:r>
              <a:rPr lang="en-US" b="1" dirty="0"/>
              <a:t> de </a:t>
            </a:r>
            <a:r>
              <a:rPr lang="en-US" b="1" dirty="0" err="1"/>
              <a:t>protecció</a:t>
            </a:r>
            <a:r>
              <a:rPr lang="en-US" dirty="0"/>
              <a:t>: </a:t>
            </a:r>
            <a:r>
              <a:rPr lang="en-US" dirty="0" err="1"/>
              <a:t>contrassenyes</a:t>
            </a:r>
            <a:r>
              <a:rPr lang="en-US" dirty="0"/>
              <a:t>, </a:t>
            </a:r>
            <a:r>
              <a:rPr lang="en-US" dirty="0" err="1"/>
              <a:t>ús</a:t>
            </a:r>
            <a:r>
              <a:rPr lang="en-US" dirty="0"/>
              <a:t> e-mail </a:t>
            </a:r>
            <a:r>
              <a:rPr lang="en-US" dirty="0" err="1"/>
              <a:t>amb</a:t>
            </a:r>
            <a:r>
              <a:rPr lang="en-US" dirty="0"/>
              <a:t> </a:t>
            </a:r>
            <a:r>
              <a:rPr lang="en-US" dirty="0" err="1"/>
              <a:t>seguretat</a:t>
            </a:r>
            <a:r>
              <a:rPr lang="en-US" dirty="0"/>
              <a:t>, </a:t>
            </a:r>
            <a:r>
              <a:rPr lang="en-US" dirty="0" err="1"/>
              <a:t>ús</a:t>
            </a:r>
            <a:r>
              <a:rPr lang="en-US" dirty="0"/>
              <a:t> de </a:t>
            </a:r>
            <a:r>
              <a:rPr lang="en-US" dirty="0" err="1"/>
              <a:t>xarxes</a:t>
            </a:r>
            <a:r>
              <a:rPr lang="en-US" dirty="0"/>
              <a:t> </a:t>
            </a:r>
            <a:r>
              <a:rPr lang="en-US" dirty="0" err="1"/>
              <a:t>públiques</a:t>
            </a:r>
            <a:r>
              <a:rPr lang="en-US" dirty="0"/>
              <a:t> </a:t>
            </a:r>
            <a:r>
              <a:rPr lang="en-US" dirty="0" err="1"/>
              <a:t>amb</a:t>
            </a:r>
            <a:r>
              <a:rPr lang="en-US" dirty="0"/>
              <a:t> </a:t>
            </a:r>
            <a:r>
              <a:rPr lang="en-US" dirty="0" err="1"/>
              <a:t>dispositius</a:t>
            </a:r>
            <a:r>
              <a:rPr lang="en-US" dirty="0"/>
              <a:t> de </a:t>
            </a:r>
            <a:r>
              <a:rPr lang="en-US" dirty="0" err="1"/>
              <a:t>feina</a:t>
            </a:r>
            <a:r>
              <a:rPr lang="en-US" dirty="0"/>
              <a:t>; </a:t>
            </a:r>
            <a:r>
              <a:rPr lang="en-US" dirty="0" err="1"/>
              <a:t>responsabilitat</a:t>
            </a:r>
            <a:r>
              <a:rPr lang="en-US" dirty="0"/>
              <a:t> </a:t>
            </a:r>
            <a:r>
              <a:rPr lang="en-US" dirty="0" err="1"/>
              <a:t>sobre</a:t>
            </a:r>
            <a:r>
              <a:rPr lang="en-US" dirty="0"/>
              <a:t> les </a:t>
            </a:r>
            <a:r>
              <a:rPr lang="en-US" dirty="0" err="1"/>
              <a:t>pròpies</a:t>
            </a:r>
            <a:r>
              <a:rPr lang="en-US" dirty="0"/>
              <a:t> </a:t>
            </a:r>
            <a:r>
              <a:rPr lang="en-US" dirty="0" err="1"/>
              <a:t>credencials</a:t>
            </a:r>
            <a:r>
              <a:rPr lang="en-US" dirty="0"/>
              <a:t>, etc.</a:t>
            </a: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err="1"/>
              <a:t>Implantació</a:t>
            </a:r>
            <a:r>
              <a:rPr lang="en-US" b="1" dirty="0"/>
              <a:t> </a:t>
            </a:r>
            <a:r>
              <a:rPr lang="en-US" b="1" dirty="0" err="1"/>
              <a:t>d’eines</a:t>
            </a:r>
            <a:r>
              <a:rPr lang="en-US" b="1" dirty="0"/>
              <a:t> de </a:t>
            </a:r>
            <a:r>
              <a:rPr lang="en-US" b="1" dirty="0" err="1"/>
              <a:t>seguretat</a:t>
            </a:r>
            <a:r>
              <a:rPr lang="en-US" dirty="0"/>
              <a:t>: Antivirus, firewall, </a:t>
            </a:r>
            <a:r>
              <a:rPr lang="en-US" dirty="0" err="1"/>
              <a:t>sistemes</a:t>
            </a:r>
            <a:r>
              <a:rPr lang="en-US" dirty="0"/>
              <a:t> </a:t>
            </a:r>
            <a:r>
              <a:rPr lang="en-US" dirty="0" err="1"/>
              <a:t>d’alerta</a:t>
            </a:r>
            <a:r>
              <a:rPr lang="en-US" dirty="0"/>
              <a:t> </a:t>
            </a:r>
            <a:r>
              <a:rPr lang="en-US" dirty="0" err="1"/>
              <a:t>d’identitat</a:t>
            </a:r>
            <a:r>
              <a:rPr lang="en-US" dirty="0"/>
              <a:t>, </a:t>
            </a:r>
            <a:r>
              <a:rPr lang="en-US" dirty="0" err="1"/>
              <a:t>sistemes</a:t>
            </a:r>
            <a:r>
              <a:rPr lang="en-US" dirty="0"/>
              <a:t> </a:t>
            </a:r>
            <a:r>
              <a:rPr lang="en-US" dirty="0" err="1"/>
              <a:t>d’alerta</a:t>
            </a:r>
            <a:r>
              <a:rPr lang="en-US" dirty="0"/>
              <a:t> de </a:t>
            </a:r>
            <a:r>
              <a:rPr lang="en-US" dirty="0" err="1"/>
              <a:t>xarxa</a:t>
            </a:r>
            <a:r>
              <a:rPr lang="en-US" dirty="0"/>
              <a:t>, etc.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5789FE5-E69D-31E1-74F3-5FC2020D4A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964" r="24790" b="-2"/>
          <a:stretch/>
        </p:blipFill>
        <p:spPr>
          <a:xfrm>
            <a:off x="5385816" y="-2"/>
            <a:ext cx="6806184" cy="6858001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31459FC-E1CC-5DEA-AD0F-7A4923ECC8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312" y="0"/>
            <a:ext cx="723963" cy="929721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945153F6-5F7A-EC7F-16ED-28BF7450E091}"/>
              </a:ext>
            </a:extLst>
          </p:cNvPr>
          <p:cNvSpPr/>
          <p:nvPr/>
        </p:nvSpPr>
        <p:spPr>
          <a:xfrm>
            <a:off x="1084015" y="333295"/>
            <a:ext cx="372076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3200" b="1" cap="none" spc="0" dirty="0">
                <a:ln/>
                <a:solidFill>
                  <a:schemeClr val="accent3"/>
                </a:solidFill>
                <a:effectLst/>
              </a:rPr>
              <a:t>Mesures preventives</a:t>
            </a:r>
          </a:p>
        </p:txBody>
      </p:sp>
    </p:spTree>
    <p:extLst>
      <p:ext uri="{BB962C8B-B14F-4D97-AF65-F5344CB8AC3E}">
        <p14:creationId xmlns:p14="http://schemas.microsoft.com/office/powerpoint/2010/main" val="7411864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E684B30-4810-AB55-C05D-9833609F145A}"/>
              </a:ext>
            </a:extLst>
          </p:cNvPr>
          <p:cNvSpPr txBox="1"/>
          <p:nvPr/>
        </p:nvSpPr>
        <p:spPr>
          <a:xfrm>
            <a:off x="6884732" y="950663"/>
            <a:ext cx="4385186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3200" dirty="0"/>
              <a:t>Posar en pràctica els propis consells als clients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8F5E5C3-0BB8-8CDE-CD74-7F467C3E3AE3}"/>
              </a:ext>
            </a:extLst>
          </p:cNvPr>
          <p:cNvSpPr txBox="1"/>
          <p:nvPr/>
        </p:nvSpPr>
        <p:spPr>
          <a:xfrm>
            <a:off x="1288026" y="4021775"/>
            <a:ext cx="436494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  <a:p>
            <a:endParaRPr lang="es-ES" dirty="0"/>
          </a:p>
          <a:p>
            <a:pPr algn="ctr"/>
            <a:r>
              <a:rPr lang="es-ES" sz="2800" b="1" dirty="0"/>
              <a:t>IT </a:t>
            </a:r>
          </a:p>
          <a:p>
            <a:pPr algn="just"/>
            <a:r>
              <a:rPr lang="es-ES" dirty="0" err="1"/>
              <a:t>Tenir</a:t>
            </a:r>
            <a:r>
              <a:rPr lang="es-ES" dirty="0"/>
              <a:t> mesures </a:t>
            </a:r>
            <a:r>
              <a:rPr lang="es-ES" dirty="0" err="1"/>
              <a:t>tècniques</a:t>
            </a:r>
            <a:r>
              <a:rPr lang="es-ES" dirty="0"/>
              <a:t> implementades </a:t>
            </a:r>
            <a:r>
              <a:rPr lang="es-ES" dirty="0" err="1"/>
              <a:t>sense</a:t>
            </a:r>
            <a:r>
              <a:rPr lang="es-ES" dirty="0"/>
              <a:t> implementar </a:t>
            </a:r>
            <a:r>
              <a:rPr lang="es-ES" dirty="0" err="1"/>
              <a:t>procediments</a:t>
            </a:r>
            <a:r>
              <a:rPr lang="es-ES" dirty="0"/>
              <a:t> i </a:t>
            </a:r>
            <a:r>
              <a:rPr lang="es-ES" dirty="0" err="1"/>
              <a:t>formació</a:t>
            </a:r>
            <a:r>
              <a:rPr lang="es-ES" dirty="0"/>
              <a:t> </a:t>
            </a:r>
            <a:r>
              <a:rPr lang="es-ES" dirty="0" err="1"/>
              <a:t>pel</a:t>
            </a:r>
            <a:r>
              <a:rPr lang="es-ES" dirty="0"/>
              <a:t> personal, no </a:t>
            </a:r>
            <a:r>
              <a:rPr lang="es-ES" dirty="0" err="1"/>
              <a:t>ens</a:t>
            </a:r>
            <a:r>
              <a:rPr lang="es-ES" dirty="0"/>
              <a:t> </a:t>
            </a:r>
            <a:r>
              <a:rPr lang="es-ES" dirty="0" err="1"/>
              <a:t>farà</a:t>
            </a:r>
            <a:r>
              <a:rPr lang="es-ES" dirty="0"/>
              <a:t> adquirir el suficiente </a:t>
            </a:r>
            <a:r>
              <a:rPr lang="es-ES" dirty="0" err="1"/>
              <a:t>grau</a:t>
            </a:r>
            <a:r>
              <a:rPr lang="es-ES" dirty="0"/>
              <a:t> de </a:t>
            </a:r>
            <a:r>
              <a:rPr lang="es-ES" dirty="0" err="1"/>
              <a:t>maduresa</a:t>
            </a:r>
            <a:r>
              <a:rPr lang="es-ES" dirty="0"/>
              <a:t> per evitar </a:t>
            </a:r>
            <a:r>
              <a:rPr lang="es-ES" dirty="0" err="1"/>
              <a:t>incidents</a:t>
            </a:r>
            <a:r>
              <a:rPr lang="es-ES" dirty="0"/>
              <a:t> per error </a:t>
            </a:r>
            <a:r>
              <a:rPr lang="es-ES" dirty="0" err="1"/>
              <a:t>humà</a:t>
            </a:r>
            <a:r>
              <a:rPr lang="es-ES" dirty="0"/>
              <a:t>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882EC78-66BF-DC06-002F-B24AF7A86B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12" y="0"/>
            <a:ext cx="723963" cy="92972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232F2C2-9554-6763-7274-E6824D0774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886076"/>
            <a:ext cx="5962650" cy="397192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2E5233D1-1344-2DB0-E285-5510AD2C7C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6453554" y="2249034"/>
            <a:ext cx="199292" cy="9144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3AAEADD-524D-B6AD-94FE-C6536E0F76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5774264" y="2886076"/>
            <a:ext cx="199292" cy="91440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98E61827-4843-972A-33AB-C1803538B2D7}"/>
              </a:ext>
            </a:extLst>
          </p:cNvPr>
          <p:cNvSpPr txBox="1"/>
          <p:nvPr/>
        </p:nvSpPr>
        <p:spPr>
          <a:xfrm>
            <a:off x="1288026" y="2706234"/>
            <a:ext cx="4049738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400" dirty="0"/>
              <a:t>RGPD</a:t>
            </a:r>
          </a:p>
          <a:p>
            <a:pPr algn="just"/>
            <a:r>
              <a:rPr lang="es-ES" dirty="0" err="1"/>
              <a:t>Tenir</a:t>
            </a:r>
            <a:r>
              <a:rPr lang="es-ES" dirty="0"/>
              <a:t> la </a:t>
            </a:r>
            <a:r>
              <a:rPr lang="es-ES" dirty="0" err="1"/>
              <a:t>documentació</a:t>
            </a:r>
            <a:r>
              <a:rPr lang="es-ES" dirty="0"/>
              <a:t> i no aplicar-la </a:t>
            </a:r>
            <a:r>
              <a:rPr lang="es-ES" dirty="0" err="1"/>
              <a:t>és</a:t>
            </a:r>
            <a:r>
              <a:rPr lang="es-ES" dirty="0"/>
              <a:t> </a:t>
            </a:r>
            <a:r>
              <a:rPr lang="es-ES" dirty="0" err="1"/>
              <a:t>com</a:t>
            </a:r>
            <a:r>
              <a:rPr lang="es-ES" dirty="0"/>
              <a:t> no </a:t>
            </a:r>
            <a:r>
              <a:rPr lang="es-ES" dirty="0" err="1"/>
              <a:t>tenir</a:t>
            </a:r>
            <a:r>
              <a:rPr lang="es-ES" dirty="0"/>
              <a:t>-la, sobre </a:t>
            </a:r>
            <a:r>
              <a:rPr lang="es-ES" dirty="0" err="1"/>
              <a:t>tot</a:t>
            </a:r>
            <a:r>
              <a:rPr lang="es-ES" dirty="0"/>
              <a:t> </a:t>
            </a:r>
            <a:r>
              <a:rPr lang="es-ES" dirty="0" err="1"/>
              <a:t>perque</a:t>
            </a:r>
            <a:r>
              <a:rPr lang="es-ES" dirty="0"/>
              <a:t> </a:t>
            </a:r>
            <a:r>
              <a:rPr lang="es-ES" dirty="0" err="1"/>
              <a:t>haurem</a:t>
            </a:r>
            <a:r>
              <a:rPr lang="es-ES" dirty="0"/>
              <a:t> </a:t>
            </a:r>
            <a:r>
              <a:rPr lang="es-ES" dirty="0" err="1"/>
              <a:t>d’asumir</a:t>
            </a:r>
            <a:r>
              <a:rPr lang="es-ES" dirty="0"/>
              <a:t> </a:t>
            </a:r>
            <a:r>
              <a:rPr lang="es-ES" dirty="0" err="1"/>
              <a:t>responsabilitats</a:t>
            </a:r>
            <a:r>
              <a:rPr lang="es-ES" dirty="0"/>
              <a:t> </a:t>
            </a:r>
            <a:r>
              <a:rPr lang="es-ES" dirty="0" err="1"/>
              <a:t>pels</a:t>
            </a:r>
            <a:r>
              <a:rPr lang="es-ES" dirty="0"/>
              <a:t> </a:t>
            </a:r>
            <a:r>
              <a:rPr lang="es-ES" dirty="0" err="1"/>
              <a:t>danys</a:t>
            </a:r>
            <a:r>
              <a:rPr lang="es-ES" dirty="0"/>
              <a:t> i </a:t>
            </a:r>
            <a:r>
              <a:rPr lang="es-ES" dirty="0" err="1"/>
              <a:t>perjudicis</a:t>
            </a:r>
            <a:r>
              <a:rPr lang="es-ES" dirty="0"/>
              <a:t> que </a:t>
            </a:r>
            <a:r>
              <a:rPr lang="es-ES" dirty="0" err="1"/>
              <a:t>poguèrem</a:t>
            </a:r>
            <a:r>
              <a:rPr lang="es-ES" dirty="0"/>
              <a:t> causar </a:t>
            </a:r>
            <a:r>
              <a:rPr lang="es-ES" dirty="0" err="1"/>
              <a:t>amb</a:t>
            </a:r>
            <a:r>
              <a:rPr lang="es-ES" dirty="0"/>
              <a:t> la </a:t>
            </a:r>
            <a:r>
              <a:rPr lang="es-ES" dirty="0" err="1"/>
              <a:t>pèrdua</a:t>
            </a:r>
            <a:r>
              <a:rPr lang="es-ES" dirty="0"/>
              <a:t> de les dades </a:t>
            </a:r>
            <a:r>
              <a:rPr lang="es-ES" dirty="0" err="1"/>
              <a:t>personals</a:t>
            </a:r>
            <a:r>
              <a:rPr lang="es-ES" dirty="0"/>
              <a:t>.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1E0B0BA7-1C9B-5421-DCFA-242E920AE907}"/>
              </a:ext>
            </a:extLst>
          </p:cNvPr>
          <p:cNvSpPr/>
          <p:nvPr/>
        </p:nvSpPr>
        <p:spPr>
          <a:xfrm>
            <a:off x="702260" y="3159281"/>
            <a:ext cx="521856" cy="1332271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6F37565A-77D3-0968-BEF1-42696F5CF48F}"/>
              </a:ext>
            </a:extLst>
          </p:cNvPr>
          <p:cNvSpPr/>
          <p:nvPr/>
        </p:nvSpPr>
        <p:spPr>
          <a:xfrm>
            <a:off x="638350" y="5058695"/>
            <a:ext cx="521856" cy="1332271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4" name="Gráfico 13" descr="Baraja contorno">
            <a:extLst>
              <a:ext uri="{FF2B5EF4-FFF2-40B4-BE49-F238E27FC236}">
                <a16:creationId xmlns:a16="http://schemas.microsoft.com/office/drawing/2014/main" id="{EB08ED82-4936-BDC5-72DD-A15B3C7913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52972" y="929721"/>
            <a:ext cx="1070058" cy="1070058"/>
          </a:xfrm>
          <a:prstGeom prst="rect">
            <a:avLst/>
          </a:prstGeom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9E31769D-7275-B32E-E866-2963AC0D7F31}"/>
              </a:ext>
            </a:extLst>
          </p:cNvPr>
          <p:cNvSpPr/>
          <p:nvPr/>
        </p:nvSpPr>
        <p:spPr>
          <a:xfrm>
            <a:off x="1520912" y="141694"/>
            <a:ext cx="246093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ca-ES" sz="3600" b="1" cap="none" spc="0" dirty="0">
                <a:ln/>
                <a:solidFill>
                  <a:schemeClr val="accent3"/>
                </a:solidFill>
                <a:effectLst/>
              </a:rPr>
              <a:t>Conclusions</a:t>
            </a:r>
            <a:endParaRPr lang="es-ES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421555A6-3A3A-490E-C24E-ACB70690DC4F}"/>
              </a:ext>
            </a:extLst>
          </p:cNvPr>
          <p:cNvSpPr/>
          <p:nvPr/>
        </p:nvSpPr>
        <p:spPr>
          <a:xfrm>
            <a:off x="734215" y="1464750"/>
            <a:ext cx="521856" cy="1332271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24C7FA6A-587A-1B70-20B3-C64F307CEE10}"/>
              </a:ext>
            </a:extLst>
          </p:cNvPr>
          <p:cNvSpPr txBox="1"/>
          <p:nvPr/>
        </p:nvSpPr>
        <p:spPr>
          <a:xfrm>
            <a:off x="1378515" y="1268361"/>
            <a:ext cx="39287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COMPLIANCE</a:t>
            </a:r>
          </a:p>
          <a:p>
            <a:pPr algn="just"/>
            <a:r>
              <a:rPr lang="es-ES" dirty="0"/>
              <a:t>Donar </a:t>
            </a:r>
            <a:r>
              <a:rPr lang="es-ES" dirty="0" err="1"/>
              <a:t>compliment</a:t>
            </a:r>
            <a:r>
              <a:rPr lang="es-ES" dirty="0"/>
              <a:t> a la normativa sectorial, a la de </a:t>
            </a:r>
            <a:r>
              <a:rPr lang="es-ES" dirty="0" err="1"/>
              <a:t>protecció</a:t>
            </a:r>
            <a:r>
              <a:rPr lang="es-ES" dirty="0"/>
              <a:t> de dades i seguir un estándar de </a:t>
            </a:r>
            <a:r>
              <a:rPr lang="es-ES" dirty="0" err="1"/>
              <a:t>seguretat</a:t>
            </a:r>
            <a:r>
              <a:rPr lang="es-ES" dirty="0"/>
              <a:t> </a:t>
            </a:r>
            <a:r>
              <a:rPr lang="es-ES" dirty="0" err="1"/>
              <a:t>dins</a:t>
            </a:r>
            <a:r>
              <a:rPr lang="es-ES" dirty="0"/>
              <a:t> les </a:t>
            </a:r>
            <a:r>
              <a:rPr lang="es-ES" dirty="0" err="1"/>
              <a:t>companyies</a:t>
            </a:r>
            <a:r>
              <a:rPr lang="es-E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613006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ACD4DA-ADD7-7AE9-CA72-2A9AD9BF65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05715" y="383329"/>
            <a:ext cx="4465350" cy="2387600"/>
          </a:xfrm>
        </p:spPr>
        <p:txBody>
          <a:bodyPr>
            <a:normAutofit/>
          </a:bodyPr>
          <a:lstStyle/>
          <a:p>
            <a:r>
              <a:rPr lang="es-ES" sz="3600" dirty="0" err="1"/>
              <a:t>Protecció</a:t>
            </a:r>
            <a:r>
              <a:rPr lang="es-ES" sz="3600" dirty="0"/>
              <a:t> de Dades </a:t>
            </a:r>
            <a:r>
              <a:rPr lang="es-ES" sz="3600" dirty="0" err="1"/>
              <a:t>Personals</a:t>
            </a:r>
            <a:r>
              <a:rPr lang="es-ES" sz="3600" dirty="0"/>
              <a:t> i </a:t>
            </a:r>
            <a:r>
              <a:rPr lang="es-ES" sz="3600" dirty="0" err="1"/>
              <a:t>Ciberatacs</a:t>
            </a:r>
            <a:endParaRPr lang="es-ES" sz="36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5579696-193B-C064-40C8-DF863E3D20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72400" y="6355171"/>
            <a:ext cx="4027252" cy="417512"/>
          </a:xfrm>
        </p:spPr>
        <p:txBody>
          <a:bodyPr>
            <a:normAutofit/>
          </a:bodyPr>
          <a:lstStyle/>
          <a:p>
            <a:r>
              <a:rPr lang="es-ES" sz="2000" dirty="0"/>
              <a:t>Ruth Sala Ordóñez  30/03/2023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42D0583-1E60-01D5-D2DC-6348AC5BC6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2" y="371475"/>
            <a:ext cx="4371975" cy="857250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EF6A750E-A43B-858D-792F-ED5550FB3AFA}"/>
              </a:ext>
            </a:extLst>
          </p:cNvPr>
          <p:cNvSpPr/>
          <p:nvPr/>
        </p:nvSpPr>
        <p:spPr>
          <a:xfrm>
            <a:off x="7772400" y="1392467"/>
            <a:ext cx="4027252" cy="16634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3C185BB1-16F6-E9B2-0FBC-CB644AD5EA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4764" y="3226765"/>
            <a:ext cx="4027252" cy="294622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D35B3C3E-5E83-24C4-59B8-A4D976A3A052}"/>
              </a:ext>
            </a:extLst>
          </p:cNvPr>
          <p:cNvSpPr/>
          <p:nvPr/>
        </p:nvSpPr>
        <p:spPr>
          <a:xfrm>
            <a:off x="1120877" y="1392467"/>
            <a:ext cx="6380110" cy="478052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547A146-89C7-998D-E173-E483BADD8B2E}"/>
              </a:ext>
            </a:extLst>
          </p:cNvPr>
          <p:cNvSpPr txBox="1"/>
          <p:nvPr/>
        </p:nvSpPr>
        <p:spPr>
          <a:xfrm>
            <a:off x="2821345" y="2224182"/>
            <a:ext cx="29791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4400"/>
              <a:t>Qüestions?</a:t>
            </a: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00E6BB99-9F5C-1C68-5EA0-519EF9715AF5}"/>
              </a:ext>
            </a:extLst>
          </p:cNvPr>
          <p:cNvCxnSpPr/>
          <p:nvPr/>
        </p:nvCxnSpPr>
        <p:spPr>
          <a:xfrm>
            <a:off x="2153265" y="3226765"/>
            <a:ext cx="471948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8">
            <a:extLst>
              <a:ext uri="{FF2B5EF4-FFF2-40B4-BE49-F238E27FC236}">
                <a16:creationId xmlns:a16="http://schemas.microsoft.com/office/drawing/2014/main" id="{A49A70A9-F162-D187-B185-F85B20B9EEF7}"/>
              </a:ext>
            </a:extLst>
          </p:cNvPr>
          <p:cNvSpPr txBox="1"/>
          <p:nvPr/>
        </p:nvSpPr>
        <p:spPr>
          <a:xfrm>
            <a:off x="3298261" y="4110262"/>
            <a:ext cx="25760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4000"/>
              <a:t>Gràcies!</a:t>
            </a:r>
          </a:p>
        </p:txBody>
      </p:sp>
    </p:spTree>
    <p:extLst>
      <p:ext uri="{BB962C8B-B14F-4D97-AF65-F5344CB8AC3E}">
        <p14:creationId xmlns:p14="http://schemas.microsoft.com/office/powerpoint/2010/main" val="842080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7CED5DE-927B-3DB0-F7FE-252AA7E0AE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8364" y="5789084"/>
            <a:ext cx="1223636" cy="919627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885ED66F-2CE8-7B83-E5EC-6C3FBAC739A9}"/>
              </a:ext>
            </a:extLst>
          </p:cNvPr>
          <p:cNvSpPr txBox="1"/>
          <p:nvPr/>
        </p:nvSpPr>
        <p:spPr>
          <a:xfrm>
            <a:off x="2796462" y="2288051"/>
            <a:ext cx="659907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a-ES" dirty="0"/>
              <a:t>“Donat el caràcter i la finalitat exclusivament docent i eminentment il·lustrativa de les explicacions d’aquesta presentació pel Consell de l’Advocacia Catalana, la autora s’acull a l’article 32 de la Llei de Propietat Intel·lectual vigent respecte a l’ús parcial de les obres alienes com a imatges, gràfics o altra material i continguts de les diferents diapositives.”</a:t>
            </a: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F9D2C9B6-83BF-2E93-3625-685B5EB37840}"/>
              </a:ext>
            </a:extLst>
          </p:cNvPr>
          <p:cNvCxnSpPr/>
          <p:nvPr/>
        </p:nvCxnSpPr>
        <p:spPr>
          <a:xfrm>
            <a:off x="265761" y="929721"/>
            <a:ext cx="11314421" cy="0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8">
            <a:extLst>
              <a:ext uri="{FF2B5EF4-FFF2-40B4-BE49-F238E27FC236}">
                <a16:creationId xmlns:a16="http://schemas.microsoft.com/office/drawing/2014/main" id="{CAB3D956-BF47-ACCB-1F1A-9F3C90CA944A}"/>
              </a:ext>
            </a:extLst>
          </p:cNvPr>
          <p:cNvSpPr txBox="1"/>
          <p:nvPr/>
        </p:nvSpPr>
        <p:spPr>
          <a:xfrm>
            <a:off x="802042" y="195943"/>
            <a:ext cx="3014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i="1" dirty="0" err="1"/>
              <a:t>Disclaimer</a:t>
            </a:r>
            <a:r>
              <a:rPr lang="es-ES" dirty="0"/>
              <a:t> - </a:t>
            </a:r>
            <a:r>
              <a:rPr lang="es-ES" dirty="0" err="1"/>
              <a:t>Advertiment</a:t>
            </a:r>
            <a:endParaRPr lang="es-ES" dirty="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91A35FC9-810C-17B2-47BD-2D0CC0E5BF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981" y="0"/>
            <a:ext cx="723963" cy="92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750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Elipse 24">
            <a:extLst>
              <a:ext uri="{FF2B5EF4-FFF2-40B4-BE49-F238E27FC236}">
                <a16:creationId xmlns:a16="http://schemas.microsoft.com/office/drawing/2014/main" id="{31B30C90-2352-1488-4405-A7A3542ECABF}"/>
              </a:ext>
            </a:extLst>
          </p:cNvPr>
          <p:cNvSpPr/>
          <p:nvPr/>
        </p:nvSpPr>
        <p:spPr>
          <a:xfrm>
            <a:off x="8809226" y="1596611"/>
            <a:ext cx="2143125" cy="1190615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6D1DBAE-AACE-307C-BCCB-9CF0AD9CFF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1884" y="5980922"/>
            <a:ext cx="1080116" cy="811764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C153A37-1855-5342-548F-D1A9B31DD2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312" y="0"/>
            <a:ext cx="723963" cy="929721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B29BEC76-9EFD-FFA3-7AEC-3A9FC8F11DAB}"/>
              </a:ext>
            </a:extLst>
          </p:cNvPr>
          <p:cNvSpPr/>
          <p:nvPr/>
        </p:nvSpPr>
        <p:spPr>
          <a:xfrm>
            <a:off x="1240099" y="141695"/>
            <a:ext cx="167270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3600" b="1" dirty="0" err="1">
                <a:ln/>
                <a:solidFill>
                  <a:schemeClr val="accent3"/>
                </a:solidFill>
              </a:rPr>
              <a:t>Context</a:t>
            </a:r>
            <a:endParaRPr lang="es-ES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EB89B410-F26D-241C-7097-80B73C59A717}"/>
              </a:ext>
            </a:extLst>
          </p:cNvPr>
          <p:cNvCxnSpPr/>
          <p:nvPr/>
        </p:nvCxnSpPr>
        <p:spPr>
          <a:xfrm>
            <a:off x="265761" y="929721"/>
            <a:ext cx="11314421" cy="0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7">
            <a:extLst>
              <a:ext uri="{FF2B5EF4-FFF2-40B4-BE49-F238E27FC236}">
                <a16:creationId xmlns:a16="http://schemas.microsoft.com/office/drawing/2014/main" id="{ABBF7424-89E1-EA0B-1E05-B6412B3611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0" y="2516648"/>
            <a:ext cx="3724275" cy="2228850"/>
          </a:xfrm>
          <a:prstGeom prst="rect">
            <a:avLst/>
          </a:prstGeom>
        </p:spPr>
      </p:pic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ACA5789B-0677-555D-27BE-1E83E8BC2446}"/>
              </a:ext>
            </a:extLst>
          </p:cNvPr>
          <p:cNvCxnSpPr>
            <a:cxnSpLocks/>
          </p:cNvCxnSpPr>
          <p:nvPr/>
        </p:nvCxnSpPr>
        <p:spPr>
          <a:xfrm>
            <a:off x="4718860" y="3368331"/>
            <a:ext cx="3102377" cy="3795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A3B0A0D9-4310-39D2-D63E-490DD992EE79}"/>
              </a:ext>
            </a:extLst>
          </p:cNvPr>
          <p:cNvCxnSpPr>
            <a:cxnSpLocks/>
          </p:cNvCxnSpPr>
          <p:nvPr/>
        </p:nvCxnSpPr>
        <p:spPr>
          <a:xfrm>
            <a:off x="4718860" y="4232828"/>
            <a:ext cx="3967940" cy="8797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F779CFBB-0A73-9B97-A21C-6EFF53009C2E}"/>
              </a:ext>
            </a:extLst>
          </p:cNvPr>
          <p:cNvCxnSpPr/>
          <p:nvPr/>
        </p:nvCxnSpPr>
        <p:spPr>
          <a:xfrm>
            <a:off x="3471862" y="4928154"/>
            <a:ext cx="2105025" cy="10001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398A3C0A-13C8-3333-0CF4-59150D440D9B}"/>
              </a:ext>
            </a:extLst>
          </p:cNvPr>
          <p:cNvCxnSpPr>
            <a:cxnSpLocks/>
          </p:cNvCxnSpPr>
          <p:nvPr/>
        </p:nvCxnSpPr>
        <p:spPr>
          <a:xfrm>
            <a:off x="2049274" y="4745498"/>
            <a:ext cx="0" cy="7342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uadroTexto 16">
            <a:extLst>
              <a:ext uri="{FF2B5EF4-FFF2-40B4-BE49-F238E27FC236}">
                <a16:creationId xmlns:a16="http://schemas.microsoft.com/office/drawing/2014/main" id="{455B4F20-A3C7-0090-6C3B-07E210EDB00F}"/>
              </a:ext>
            </a:extLst>
          </p:cNvPr>
          <p:cNvSpPr txBox="1"/>
          <p:nvPr/>
        </p:nvSpPr>
        <p:spPr>
          <a:xfrm>
            <a:off x="-21272" y="1534276"/>
            <a:ext cx="886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err="1"/>
              <a:t>Transformació</a:t>
            </a:r>
            <a:r>
              <a:rPr lang="es-ES" sz="3200" dirty="0"/>
              <a:t> Digital: </a:t>
            </a:r>
            <a:r>
              <a:rPr lang="es-ES" sz="3200" dirty="0" err="1"/>
              <a:t>Eficiència</a:t>
            </a:r>
            <a:r>
              <a:rPr lang="es-ES" sz="3200" dirty="0"/>
              <a:t> en </a:t>
            </a:r>
            <a:r>
              <a:rPr lang="es-ES" sz="3200" dirty="0" err="1"/>
              <a:t>els</a:t>
            </a:r>
            <a:r>
              <a:rPr lang="es-ES" sz="3200" dirty="0"/>
              <a:t> </a:t>
            </a:r>
            <a:r>
              <a:rPr lang="es-ES" sz="3200" dirty="0" err="1"/>
              <a:t>processos</a:t>
            </a:r>
            <a:endParaRPr lang="es-ES" sz="3200" dirty="0"/>
          </a:p>
        </p:txBody>
      </p: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315BFA27-FCE8-D19D-5EDA-28EA3C131FBE}"/>
              </a:ext>
            </a:extLst>
          </p:cNvPr>
          <p:cNvCxnSpPr>
            <a:cxnSpLocks/>
          </p:cNvCxnSpPr>
          <p:nvPr/>
        </p:nvCxnSpPr>
        <p:spPr>
          <a:xfrm>
            <a:off x="4718860" y="2516648"/>
            <a:ext cx="36195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uadroTexto 23">
            <a:extLst>
              <a:ext uri="{FF2B5EF4-FFF2-40B4-BE49-F238E27FC236}">
                <a16:creationId xmlns:a16="http://schemas.microsoft.com/office/drawing/2014/main" id="{776A42B3-6059-6CF8-CD8D-9DC951E335FF}"/>
              </a:ext>
            </a:extLst>
          </p:cNvPr>
          <p:cNvSpPr txBox="1"/>
          <p:nvPr/>
        </p:nvSpPr>
        <p:spPr>
          <a:xfrm>
            <a:off x="8788777" y="1831867"/>
            <a:ext cx="2009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Factura </a:t>
            </a:r>
            <a:r>
              <a:rPr lang="es-ES" sz="2000" b="1" dirty="0" err="1"/>
              <a:t>electrònica</a:t>
            </a:r>
            <a:endParaRPr lang="es-ES" sz="2000" b="1" dirty="0"/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9AA0EA2E-197B-AB1B-D949-AA2484620B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6531" y="5525690"/>
            <a:ext cx="1977631" cy="1190615"/>
          </a:xfrm>
          <a:prstGeom prst="rect">
            <a:avLst/>
          </a:prstGeom>
        </p:spPr>
      </p:pic>
      <p:sp>
        <p:nvSpPr>
          <p:cNvPr id="28" name="CuadroTexto 27">
            <a:extLst>
              <a:ext uri="{FF2B5EF4-FFF2-40B4-BE49-F238E27FC236}">
                <a16:creationId xmlns:a16="http://schemas.microsoft.com/office/drawing/2014/main" id="{F0159FE0-10F8-A48A-043C-7A8E6E530E32}"/>
              </a:ext>
            </a:extLst>
          </p:cNvPr>
          <p:cNvSpPr txBox="1"/>
          <p:nvPr/>
        </p:nvSpPr>
        <p:spPr>
          <a:xfrm>
            <a:off x="1775350" y="5688534"/>
            <a:ext cx="7143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err="1"/>
              <a:t>IoT</a:t>
            </a:r>
            <a:endParaRPr lang="es-ES" sz="3200" b="1" dirty="0"/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id="{FDFB6A4C-E83A-FE4B-3A9E-F7F1F11F84F1}"/>
              </a:ext>
            </a:extLst>
          </p:cNvPr>
          <p:cNvSpPr/>
          <p:nvPr/>
        </p:nvSpPr>
        <p:spPr>
          <a:xfrm>
            <a:off x="5678112" y="5458364"/>
            <a:ext cx="2143125" cy="1190615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88B001C1-E39F-9F66-A8CA-49D44D6FACFB}"/>
              </a:ext>
            </a:extLst>
          </p:cNvPr>
          <p:cNvSpPr txBox="1"/>
          <p:nvPr/>
        </p:nvSpPr>
        <p:spPr>
          <a:xfrm>
            <a:off x="5628494" y="5688533"/>
            <a:ext cx="2242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/>
              <a:t>Big Data</a:t>
            </a:r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6E5F3B39-E643-2522-579A-E3DCF4E1FDB0}"/>
              </a:ext>
            </a:extLst>
          </p:cNvPr>
          <p:cNvSpPr/>
          <p:nvPr/>
        </p:nvSpPr>
        <p:spPr>
          <a:xfrm>
            <a:off x="8039100" y="3381146"/>
            <a:ext cx="2143125" cy="1190615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id="{A6562904-473F-39BB-F28D-A3C89BA15834}"/>
              </a:ext>
            </a:extLst>
          </p:cNvPr>
          <p:cNvSpPr/>
          <p:nvPr/>
        </p:nvSpPr>
        <p:spPr>
          <a:xfrm>
            <a:off x="8844528" y="4666081"/>
            <a:ext cx="2143125" cy="1190615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551BAC75-9EA2-0D67-CCF3-79A11CD02CFB}"/>
              </a:ext>
            </a:extLst>
          </p:cNvPr>
          <p:cNvSpPr txBox="1"/>
          <p:nvPr/>
        </p:nvSpPr>
        <p:spPr>
          <a:xfrm>
            <a:off x="9779585" y="6045336"/>
            <a:ext cx="1274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Smart </a:t>
            </a:r>
            <a:r>
              <a:rPr lang="es-ES" b="1" dirty="0" err="1"/>
              <a:t>Contracts</a:t>
            </a:r>
            <a:endParaRPr lang="es-ES" b="1" dirty="0"/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BCF6A449-619E-D558-D326-40AACD73B937}"/>
              </a:ext>
            </a:extLst>
          </p:cNvPr>
          <p:cNvSpPr txBox="1"/>
          <p:nvPr/>
        </p:nvSpPr>
        <p:spPr>
          <a:xfrm>
            <a:off x="8978760" y="4983995"/>
            <a:ext cx="1819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err="1"/>
              <a:t>Blockchain</a:t>
            </a:r>
            <a:endParaRPr lang="es-ES" sz="2400" b="1" dirty="0"/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91ED51A2-CD40-74A8-7199-77ACDACA915F}"/>
              </a:ext>
            </a:extLst>
          </p:cNvPr>
          <p:cNvSpPr txBox="1"/>
          <p:nvPr/>
        </p:nvSpPr>
        <p:spPr>
          <a:xfrm>
            <a:off x="8543926" y="3617191"/>
            <a:ext cx="1104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/>
              <a:t>IA</a:t>
            </a:r>
          </a:p>
        </p:txBody>
      </p:sp>
      <p:sp>
        <p:nvSpPr>
          <p:cNvPr id="40" name="Elipse 39">
            <a:extLst>
              <a:ext uri="{FF2B5EF4-FFF2-40B4-BE49-F238E27FC236}">
                <a16:creationId xmlns:a16="http://schemas.microsoft.com/office/drawing/2014/main" id="{C47FF3C9-5810-28DB-D9AE-BD733239E764}"/>
              </a:ext>
            </a:extLst>
          </p:cNvPr>
          <p:cNvSpPr/>
          <p:nvPr/>
        </p:nvSpPr>
        <p:spPr>
          <a:xfrm>
            <a:off x="9648826" y="5980920"/>
            <a:ext cx="1402765" cy="877080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42" name="Conector recto de flecha 41">
            <a:extLst>
              <a:ext uri="{FF2B5EF4-FFF2-40B4-BE49-F238E27FC236}">
                <a16:creationId xmlns:a16="http://schemas.microsoft.com/office/drawing/2014/main" id="{58366760-6448-DCE4-CC8D-8D68793FA722}"/>
              </a:ext>
            </a:extLst>
          </p:cNvPr>
          <p:cNvCxnSpPr/>
          <p:nvPr/>
        </p:nvCxnSpPr>
        <p:spPr>
          <a:xfrm>
            <a:off x="10798552" y="5688533"/>
            <a:ext cx="0" cy="2923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8070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B6C54656-EB8D-DAFF-AF87-E1E9BB503D15}"/>
              </a:ext>
            </a:extLst>
          </p:cNvPr>
          <p:cNvSpPr/>
          <p:nvPr/>
        </p:nvSpPr>
        <p:spPr>
          <a:xfrm>
            <a:off x="7915275" y="1771048"/>
            <a:ext cx="2805647" cy="429577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906DE767-5124-FA4E-E36E-113AA98A57D7}"/>
              </a:ext>
            </a:extLst>
          </p:cNvPr>
          <p:cNvSpPr/>
          <p:nvPr/>
        </p:nvSpPr>
        <p:spPr>
          <a:xfrm>
            <a:off x="4476749" y="1771048"/>
            <a:ext cx="2805647" cy="429577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0A92D696-F68C-1732-016A-A7601FE44603}"/>
              </a:ext>
            </a:extLst>
          </p:cNvPr>
          <p:cNvSpPr/>
          <p:nvPr/>
        </p:nvSpPr>
        <p:spPr>
          <a:xfrm>
            <a:off x="878275" y="1771048"/>
            <a:ext cx="2805647" cy="429577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C267BA2-252C-9247-232F-1D790063F1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8364" y="5817075"/>
            <a:ext cx="1223636" cy="91962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DD6B89D-9B4E-71FB-5CF3-067288F445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312" y="0"/>
            <a:ext cx="723963" cy="929721"/>
          </a:xfrm>
          <a:prstGeom prst="rect">
            <a:avLst/>
          </a:prstGeom>
        </p:spPr>
      </p:pic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F511E2E2-82D4-D781-87AE-7DB9417D35B3}"/>
              </a:ext>
            </a:extLst>
          </p:cNvPr>
          <p:cNvCxnSpPr/>
          <p:nvPr/>
        </p:nvCxnSpPr>
        <p:spPr>
          <a:xfrm>
            <a:off x="265761" y="929721"/>
            <a:ext cx="11314421" cy="0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ángulo 5">
            <a:extLst>
              <a:ext uri="{FF2B5EF4-FFF2-40B4-BE49-F238E27FC236}">
                <a16:creationId xmlns:a16="http://schemas.microsoft.com/office/drawing/2014/main" id="{429ABA9D-5593-F6A6-ED99-613FCE696521}"/>
              </a:ext>
            </a:extLst>
          </p:cNvPr>
          <p:cNvSpPr/>
          <p:nvPr/>
        </p:nvSpPr>
        <p:spPr>
          <a:xfrm>
            <a:off x="1116681" y="120516"/>
            <a:ext cx="256724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3600" b="1" dirty="0" err="1">
                <a:ln/>
                <a:solidFill>
                  <a:schemeClr val="accent3"/>
                </a:solidFill>
              </a:rPr>
              <a:t>Implicacions</a:t>
            </a:r>
            <a:endParaRPr lang="es-ES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6722CF8F-2F4A-FA3A-40C0-E50946A867F1}"/>
              </a:ext>
            </a:extLst>
          </p:cNvPr>
          <p:cNvSpPr/>
          <p:nvPr/>
        </p:nvSpPr>
        <p:spPr>
          <a:xfrm>
            <a:off x="878275" y="1771649"/>
            <a:ext cx="1131500" cy="10572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DE24DC41-C11A-E62A-87B3-A6C1B4BE3299}"/>
              </a:ext>
            </a:extLst>
          </p:cNvPr>
          <p:cNvSpPr/>
          <p:nvPr/>
        </p:nvSpPr>
        <p:spPr>
          <a:xfrm>
            <a:off x="4476749" y="1771650"/>
            <a:ext cx="1009651" cy="9810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E2123C1-A9A8-002C-8169-158013D97575}"/>
              </a:ext>
            </a:extLst>
          </p:cNvPr>
          <p:cNvSpPr/>
          <p:nvPr/>
        </p:nvSpPr>
        <p:spPr>
          <a:xfrm>
            <a:off x="7913077" y="1759625"/>
            <a:ext cx="1085850" cy="98107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143A0FD-C889-24B8-298B-9DBDD3F949BE}"/>
              </a:ext>
            </a:extLst>
          </p:cNvPr>
          <p:cNvSpPr txBox="1"/>
          <p:nvPr/>
        </p:nvSpPr>
        <p:spPr>
          <a:xfrm>
            <a:off x="1116681" y="1696568"/>
            <a:ext cx="12074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2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074E305-494A-13B8-69A6-543DC0FE8E2C}"/>
              </a:ext>
            </a:extLst>
          </p:cNvPr>
          <p:cNvSpPr txBox="1"/>
          <p:nvPr/>
        </p:nvSpPr>
        <p:spPr>
          <a:xfrm>
            <a:off x="4638674" y="1662022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2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64C2FD7-E0F8-3D55-DC52-158815A4D183}"/>
              </a:ext>
            </a:extLst>
          </p:cNvPr>
          <p:cNvSpPr txBox="1"/>
          <p:nvPr/>
        </p:nvSpPr>
        <p:spPr>
          <a:xfrm>
            <a:off x="8067674" y="1649999"/>
            <a:ext cx="8622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2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1C0BCC89-5284-E780-BA32-3F7E1F2E9F42}"/>
              </a:ext>
            </a:extLst>
          </p:cNvPr>
          <p:cNvSpPr txBox="1"/>
          <p:nvPr/>
        </p:nvSpPr>
        <p:spPr>
          <a:xfrm>
            <a:off x="1313225" y="3215003"/>
            <a:ext cx="20649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800" dirty="0"/>
              <a:t>PAPER CERO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568DE5B9-8B26-42EC-7E50-59900FE9FDA9}"/>
              </a:ext>
            </a:extLst>
          </p:cNvPr>
          <p:cNvSpPr txBox="1"/>
          <p:nvPr/>
        </p:nvSpPr>
        <p:spPr>
          <a:xfrm>
            <a:off x="1103944" y="4272879"/>
            <a:ext cx="27036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/>
              <a:t>DIGITALITZACIÓ</a:t>
            </a:r>
          </a:p>
        </p:txBody>
      </p: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E4FF97FF-EEAA-DCF9-019B-959A26A09B1A}"/>
              </a:ext>
            </a:extLst>
          </p:cNvPr>
          <p:cNvCxnSpPr>
            <a:cxnSpLocks/>
          </p:cNvCxnSpPr>
          <p:nvPr/>
        </p:nvCxnSpPr>
        <p:spPr>
          <a:xfrm flipV="1">
            <a:off x="1116681" y="3961104"/>
            <a:ext cx="2407569" cy="2306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CuadroTexto 20">
            <a:extLst>
              <a:ext uri="{FF2B5EF4-FFF2-40B4-BE49-F238E27FC236}">
                <a16:creationId xmlns:a16="http://schemas.microsoft.com/office/drawing/2014/main" id="{E927E2B6-F8CE-604F-B491-707A3D6878CB}"/>
              </a:ext>
            </a:extLst>
          </p:cNvPr>
          <p:cNvSpPr txBox="1"/>
          <p:nvPr/>
        </p:nvSpPr>
        <p:spPr>
          <a:xfrm>
            <a:off x="4762500" y="3102024"/>
            <a:ext cx="2519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/>
              <a:t>ARXIU FÍSIC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034CB976-7543-EEA4-8ADE-B08A34361D96}"/>
              </a:ext>
            </a:extLst>
          </p:cNvPr>
          <p:cNvSpPr txBox="1"/>
          <p:nvPr/>
        </p:nvSpPr>
        <p:spPr>
          <a:xfrm>
            <a:off x="4507868" y="4270732"/>
            <a:ext cx="3029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/>
              <a:t>ARXIUS AL CLOUD</a:t>
            </a:r>
          </a:p>
        </p:txBody>
      </p: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C700F64E-D7F1-5025-6627-7E188EC60213}"/>
              </a:ext>
            </a:extLst>
          </p:cNvPr>
          <p:cNvCxnSpPr>
            <a:cxnSpLocks/>
          </p:cNvCxnSpPr>
          <p:nvPr/>
        </p:nvCxnSpPr>
        <p:spPr>
          <a:xfrm>
            <a:off x="4741334" y="3984169"/>
            <a:ext cx="227647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D3C2CA8F-CE17-73A2-CCCC-BA6C30693CD7}"/>
              </a:ext>
            </a:extLst>
          </p:cNvPr>
          <p:cNvCxnSpPr>
            <a:cxnSpLocks/>
          </p:cNvCxnSpPr>
          <p:nvPr/>
        </p:nvCxnSpPr>
        <p:spPr>
          <a:xfrm>
            <a:off x="8067675" y="3969170"/>
            <a:ext cx="227647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CuadroTexto 27">
            <a:extLst>
              <a:ext uri="{FF2B5EF4-FFF2-40B4-BE49-F238E27FC236}">
                <a16:creationId xmlns:a16="http://schemas.microsoft.com/office/drawing/2014/main" id="{31AC1F5D-0B61-9B25-F26B-F50C66B52FC2}"/>
              </a:ext>
            </a:extLst>
          </p:cNvPr>
          <p:cNvSpPr txBox="1"/>
          <p:nvPr/>
        </p:nvSpPr>
        <p:spPr>
          <a:xfrm>
            <a:off x="8293680" y="2888830"/>
            <a:ext cx="24765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/>
              <a:t>EINES COMPARTIDES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C14D81CA-50BF-7B24-49C6-CC2C6A4F7A5A}"/>
              </a:ext>
            </a:extLst>
          </p:cNvPr>
          <p:cNvSpPr txBox="1"/>
          <p:nvPr/>
        </p:nvSpPr>
        <p:spPr>
          <a:xfrm>
            <a:off x="8242760" y="4297598"/>
            <a:ext cx="21506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/>
              <a:t>DISPOSITIUS ELECTRÒNICS</a:t>
            </a:r>
          </a:p>
        </p:txBody>
      </p:sp>
      <p:sp>
        <p:nvSpPr>
          <p:cNvPr id="31" name="Flecha: cheurón 30">
            <a:extLst>
              <a:ext uri="{FF2B5EF4-FFF2-40B4-BE49-F238E27FC236}">
                <a16:creationId xmlns:a16="http://schemas.microsoft.com/office/drawing/2014/main" id="{BAF4A15D-02C9-E847-393B-7B5AFBB79B38}"/>
              </a:ext>
            </a:extLst>
          </p:cNvPr>
          <p:cNvSpPr/>
          <p:nvPr/>
        </p:nvSpPr>
        <p:spPr>
          <a:xfrm>
            <a:off x="3857864" y="3363634"/>
            <a:ext cx="428728" cy="1122636"/>
          </a:xfrm>
          <a:prstGeom prst="chevron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32" name="Flecha: cheurón 31">
            <a:extLst>
              <a:ext uri="{FF2B5EF4-FFF2-40B4-BE49-F238E27FC236}">
                <a16:creationId xmlns:a16="http://schemas.microsoft.com/office/drawing/2014/main" id="{B431097C-3BF5-6B2F-4F25-6CF7BD952DC9}"/>
              </a:ext>
            </a:extLst>
          </p:cNvPr>
          <p:cNvSpPr/>
          <p:nvPr/>
        </p:nvSpPr>
        <p:spPr>
          <a:xfrm>
            <a:off x="7353782" y="3422851"/>
            <a:ext cx="428728" cy="1122636"/>
          </a:xfrm>
          <a:prstGeom prst="chevron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34" name="Imagen 33">
            <a:extLst>
              <a:ext uri="{FF2B5EF4-FFF2-40B4-BE49-F238E27FC236}">
                <a16:creationId xmlns:a16="http://schemas.microsoft.com/office/drawing/2014/main" id="{7283B51E-B1F2-0530-3766-CC8593CF33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269" y="855520"/>
            <a:ext cx="10412050" cy="576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193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  <p:bldP spid="13" grpId="0" animBg="1"/>
      <p:bldP spid="7" grpId="0" animBg="1"/>
      <p:bldP spid="8" grpId="0" animBg="1"/>
      <p:bldP spid="9" grpId="0" animBg="1"/>
      <p:bldP spid="10" grpId="0"/>
      <p:bldP spid="11" grpId="0"/>
      <p:bldP spid="16" grpId="0"/>
      <p:bldP spid="17" grpId="0"/>
      <p:bldP spid="21" grpId="0"/>
      <p:bldP spid="22" grpId="0"/>
      <p:bldP spid="28" grpId="0"/>
      <p:bldP spid="31" grpId="0" animBg="1"/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C77A55E8-EDD6-DD96-773A-8D373686EC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3105" y="5751761"/>
            <a:ext cx="1223636" cy="91962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3A61707-515C-37CF-DE1F-13033A5D9A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312" y="0"/>
            <a:ext cx="723963" cy="929721"/>
          </a:xfrm>
          <a:prstGeom prst="rect">
            <a:avLst/>
          </a:prstGeom>
        </p:spPr>
      </p:pic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5D4A3CD5-0808-C044-E164-43BAF08B1678}"/>
              </a:ext>
            </a:extLst>
          </p:cNvPr>
          <p:cNvCxnSpPr/>
          <p:nvPr/>
        </p:nvCxnSpPr>
        <p:spPr>
          <a:xfrm>
            <a:off x="265761" y="929721"/>
            <a:ext cx="11314421" cy="0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n 5">
            <a:extLst>
              <a:ext uri="{FF2B5EF4-FFF2-40B4-BE49-F238E27FC236}">
                <a16:creationId xmlns:a16="http://schemas.microsoft.com/office/drawing/2014/main" id="{0A6CF1F3-88B8-3617-61EC-F2B13B5E67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5388" y="1028701"/>
            <a:ext cx="1919288" cy="1294275"/>
          </a:xfrm>
          <a:prstGeom prst="rect">
            <a:avLst/>
          </a:prstGeom>
        </p:spPr>
      </p:pic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2CE26AAC-63DD-F395-A8EB-C9C0DC06AB12}"/>
              </a:ext>
            </a:extLst>
          </p:cNvPr>
          <p:cNvCxnSpPr/>
          <p:nvPr/>
        </p:nvCxnSpPr>
        <p:spPr>
          <a:xfrm>
            <a:off x="728662" y="2838450"/>
            <a:ext cx="1073467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21D3AEE0-FAFD-F5D6-BD09-CE4C847F58B3}"/>
              </a:ext>
            </a:extLst>
          </p:cNvPr>
          <p:cNvCxnSpPr>
            <a:stCxn id="6" idx="2"/>
          </p:cNvCxnSpPr>
          <p:nvPr/>
        </p:nvCxnSpPr>
        <p:spPr>
          <a:xfrm>
            <a:off x="5965032" y="2322976"/>
            <a:ext cx="0" cy="48689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1" name="Tabla 11">
            <a:extLst>
              <a:ext uri="{FF2B5EF4-FFF2-40B4-BE49-F238E27FC236}">
                <a16:creationId xmlns:a16="http://schemas.microsoft.com/office/drawing/2014/main" id="{BF33BAE7-37D8-C2A1-E382-173C0CDD1B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5017978"/>
              </p:ext>
            </p:extLst>
          </p:nvPr>
        </p:nvGraphicFramePr>
        <p:xfrm>
          <a:off x="265761" y="3332122"/>
          <a:ext cx="3492500" cy="14833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492500">
                  <a:extLst>
                    <a:ext uri="{9D8B030D-6E8A-4147-A177-3AD203B41FA5}">
                      <a16:colId xmlns:a16="http://schemas.microsoft.com/office/drawing/2014/main" val="40060363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RECURSOS HUMANS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0552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err="1"/>
                        <a:t>Enquestes</a:t>
                      </a:r>
                      <a:r>
                        <a:rPr lang="es-ES" dirty="0"/>
                        <a:t> de clima laboral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34838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err="1"/>
                        <a:t>Flexibilitat</a:t>
                      </a:r>
                      <a:r>
                        <a:rPr lang="es-ES" dirty="0"/>
                        <a:t> salarial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45724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err="1"/>
                        <a:t>Formacions</a:t>
                      </a:r>
                      <a:r>
                        <a:rPr lang="es-ES" dirty="0"/>
                        <a:t> online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5395555"/>
                  </a:ext>
                </a:extLst>
              </a:tr>
            </a:tbl>
          </a:graphicData>
        </a:graphic>
      </p:graphicFrame>
      <p:graphicFrame>
        <p:nvGraphicFramePr>
          <p:cNvPr id="12" name="Tabla 12">
            <a:extLst>
              <a:ext uri="{FF2B5EF4-FFF2-40B4-BE49-F238E27FC236}">
                <a16:creationId xmlns:a16="http://schemas.microsoft.com/office/drawing/2014/main" id="{4776DC24-B027-973A-7DD6-A3936B5D1A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0370350"/>
              </p:ext>
            </p:extLst>
          </p:nvPr>
        </p:nvGraphicFramePr>
        <p:xfrm>
          <a:off x="3890971" y="3334662"/>
          <a:ext cx="4064000" cy="147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799336622"/>
                    </a:ext>
                  </a:extLst>
                </a:gridCol>
              </a:tblGrid>
              <a:tr h="309308">
                <a:tc>
                  <a:txBody>
                    <a:bodyPr/>
                    <a:lstStyle/>
                    <a:p>
                      <a:r>
                        <a:rPr lang="es-ES" dirty="0"/>
                        <a:t>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86926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Softwares </a:t>
                      </a:r>
                      <a:r>
                        <a:rPr lang="es-ES" dirty="0" err="1"/>
                        <a:t>externs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58108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err="1"/>
                        <a:t>Aplicacions</a:t>
                      </a:r>
                      <a:r>
                        <a:rPr lang="es-ES" dirty="0"/>
                        <a:t> SaaS – ex. Control </a:t>
                      </a:r>
                      <a:r>
                        <a:rPr lang="es-ES" dirty="0" err="1"/>
                        <a:t>horari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4040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CRM … </a:t>
                      </a:r>
                      <a:r>
                        <a:rPr lang="es-ES" dirty="0" err="1"/>
                        <a:t>helpdesk</a:t>
                      </a:r>
                      <a:r>
                        <a:rPr lang="es-ES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1046363"/>
                  </a:ext>
                </a:extLst>
              </a:tr>
            </a:tbl>
          </a:graphicData>
        </a:graphic>
      </p:graphicFrame>
      <p:graphicFrame>
        <p:nvGraphicFramePr>
          <p:cNvPr id="13" name="Tabla 13">
            <a:extLst>
              <a:ext uri="{FF2B5EF4-FFF2-40B4-BE49-F238E27FC236}">
                <a16:creationId xmlns:a16="http://schemas.microsoft.com/office/drawing/2014/main" id="{8B734D6C-D8FB-FC1F-24D6-53183F0C73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4621017"/>
              </p:ext>
            </p:extLst>
          </p:nvPr>
        </p:nvGraphicFramePr>
        <p:xfrm>
          <a:off x="8146401" y="3280410"/>
          <a:ext cx="3779838" cy="14782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779838">
                  <a:extLst>
                    <a:ext uri="{9D8B030D-6E8A-4147-A177-3AD203B41FA5}">
                      <a16:colId xmlns:a16="http://schemas.microsoft.com/office/drawing/2014/main" val="2409559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MKTNG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80936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err="1"/>
                        <a:t>Plataformes</a:t>
                      </a:r>
                      <a:r>
                        <a:rPr lang="es-ES" dirty="0"/>
                        <a:t> de difusión </a:t>
                      </a:r>
                      <a:r>
                        <a:rPr lang="es-ES" dirty="0" err="1"/>
                        <a:t>publicitat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63632"/>
                  </a:ext>
                </a:extLst>
              </a:tr>
              <a:tr h="356951">
                <a:tc>
                  <a:txBody>
                    <a:bodyPr/>
                    <a:lstStyle/>
                    <a:p>
                      <a:r>
                        <a:rPr lang="es-ES" dirty="0" err="1"/>
                        <a:t>Eines</a:t>
                      </a:r>
                      <a:r>
                        <a:rPr lang="es-ES" dirty="0"/>
                        <a:t> software cerca dades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03154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a-ES" noProof="0" dirty="0"/>
                        <a:t>Elaboració de perfils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1452471"/>
                  </a:ext>
                </a:extLst>
              </a:tr>
            </a:tbl>
          </a:graphicData>
        </a:graphic>
      </p:graphicFrame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0A913D3B-737E-EA18-0100-1C62C6A13A04}"/>
              </a:ext>
            </a:extLst>
          </p:cNvPr>
          <p:cNvCxnSpPr/>
          <p:nvPr/>
        </p:nvCxnSpPr>
        <p:spPr>
          <a:xfrm>
            <a:off x="5965032" y="2838450"/>
            <a:ext cx="0" cy="48689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3DF20D74-F059-D050-1AF7-0D1444BEFA0F}"/>
              </a:ext>
            </a:extLst>
          </p:cNvPr>
          <p:cNvCxnSpPr>
            <a:cxnSpLocks/>
          </p:cNvCxnSpPr>
          <p:nvPr/>
        </p:nvCxnSpPr>
        <p:spPr>
          <a:xfrm flipH="1">
            <a:off x="11463337" y="2823419"/>
            <a:ext cx="2382" cy="45699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B2277476-3EB3-37CD-7946-D77DE94D1165}"/>
              </a:ext>
            </a:extLst>
          </p:cNvPr>
          <p:cNvCxnSpPr/>
          <p:nvPr/>
        </p:nvCxnSpPr>
        <p:spPr>
          <a:xfrm>
            <a:off x="2126457" y="2845223"/>
            <a:ext cx="0" cy="48689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Rectángulo 17">
            <a:extLst>
              <a:ext uri="{FF2B5EF4-FFF2-40B4-BE49-F238E27FC236}">
                <a16:creationId xmlns:a16="http://schemas.microsoft.com/office/drawing/2014/main" id="{5DEEE685-2CF5-751A-3737-49FD391B2FB0}"/>
              </a:ext>
            </a:extLst>
          </p:cNvPr>
          <p:cNvSpPr/>
          <p:nvPr/>
        </p:nvSpPr>
        <p:spPr>
          <a:xfrm>
            <a:off x="1113763" y="110344"/>
            <a:ext cx="224292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3600" b="1" cap="none" spc="0" dirty="0">
                <a:ln/>
                <a:solidFill>
                  <a:schemeClr val="accent3"/>
                </a:solidFill>
                <a:effectLst/>
              </a:rPr>
              <a:t>El </a:t>
            </a:r>
            <a:r>
              <a:rPr lang="es-ES" sz="3600" b="1" cap="none" spc="0" dirty="0" err="1">
                <a:ln/>
                <a:solidFill>
                  <a:schemeClr val="accent3"/>
                </a:solidFill>
                <a:effectLst/>
              </a:rPr>
              <a:t>dia</a:t>
            </a:r>
            <a:r>
              <a:rPr lang="es-ES" sz="3600" b="1" cap="none" spc="0" dirty="0">
                <a:ln/>
                <a:solidFill>
                  <a:schemeClr val="accent3"/>
                </a:solidFill>
                <a:effectLst/>
              </a:rPr>
              <a:t> a </a:t>
            </a:r>
            <a:r>
              <a:rPr lang="es-ES" sz="3600" b="1" cap="none" spc="0" dirty="0" err="1">
                <a:ln/>
                <a:solidFill>
                  <a:schemeClr val="accent3"/>
                </a:solidFill>
                <a:effectLst/>
              </a:rPr>
              <a:t>dia</a:t>
            </a:r>
            <a:endParaRPr lang="es-ES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00087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ángulo 43">
            <a:extLst>
              <a:ext uri="{FF2B5EF4-FFF2-40B4-BE49-F238E27FC236}">
                <a16:creationId xmlns:a16="http://schemas.microsoft.com/office/drawing/2014/main" id="{A54E1E4A-143E-B232-EE50-5175945150E7}"/>
              </a:ext>
            </a:extLst>
          </p:cNvPr>
          <p:cNvSpPr/>
          <p:nvPr/>
        </p:nvSpPr>
        <p:spPr>
          <a:xfrm>
            <a:off x="7042694" y="1501588"/>
            <a:ext cx="4632497" cy="496640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6" name="Rectángulo: esquinas redondeadas 45">
            <a:extLst>
              <a:ext uri="{FF2B5EF4-FFF2-40B4-BE49-F238E27FC236}">
                <a16:creationId xmlns:a16="http://schemas.microsoft.com/office/drawing/2014/main" id="{157D19E8-64E7-3C28-5385-2FA2F53F88EA}"/>
              </a:ext>
            </a:extLst>
          </p:cNvPr>
          <p:cNvSpPr/>
          <p:nvPr/>
        </p:nvSpPr>
        <p:spPr>
          <a:xfrm>
            <a:off x="7025963" y="1302113"/>
            <a:ext cx="4632497" cy="1019956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2C29D084-C702-8DAB-2679-670FFF54011C}"/>
              </a:ext>
            </a:extLst>
          </p:cNvPr>
          <p:cNvSpPr/>
          <p:nvPr/>
        </p:nvSpPr>
        <p:spPr>
          <a:xfrm>
            <a:off x="720870" y="1643699"/>
            <a:ext cx="4705347" cy="49664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5" name="Rectángulo: esquinas redondeadas 44">
            <a:extLst>
              <a:ext uri="{FF2B5EF4-FFF2-40B4-BE49-F238E27FC236}">
                <a16:creationId xmlns:a16="http://schemas.microsoft.com/office/drawing/2014/main" id="{1F1861B5-991E-F751-FEBB-87D780AD0472}"/>
              </a:ext>
            </a:extLst>
          </p:cNvPr>
          <p:cNvSpPr/>
          <p:nvPr/>
        </p:nvSpPr>
        <p:spPr>
          <a:xfrm>
            <a:off x="688175" y="1264323"/>
            <a:ext cx="4754206" cy="99902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0BFD590-BB64-BB85-378A-91149AD46D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51395" y="6330251"/>
            <a:ext cx="676008" cy="50805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923E8E8-A438-8E50-6348-76FE9EA6C9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237" y="66860"/>
            <a:ext cx="723963" cy="929721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B7BFBB33-E37E-ACF2-B80A-D832E17F731B}"/>
              </a:ext>
            </a:extLst>
          </p:cNvPr>
          <p:cNvSpPr/>
          <p:nvPr/>
        </p:nvSpPr>
        <p:spPr>
          <a:xfrm>
            <a:off x="5111335" y="143656"/>
            <a:ext cx="225933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3600" b="1" dirty="0">
                <a:ln/>
                <a:solidFill>
                  <a:schemeClr val="accent3"/>
                </a:solidFill>
              </a:rPr>
              <a:t>ADVOCATS</a:t>
            </a:r>
            <a:endParaRPr lang="es-ES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791B9058-B4FE-AB16-FF6C-10AF092094D2}"/>
              </a:ext>
            </a:extLst>
          </p:cNvPr>
          <p:cNvSpPr/>
          <p:nvPr/>
        </p:nvSpPr>
        <p:spPr>
          <a:xfrm>
            <a:off x="1613596" y="1477393"/>
            <a:ext cx="319587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cap="none" spc="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ASSESSORAMENT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62608267-A6E9-D70B-4BB6-863AC8915ACB}"/>
              </a:ext>
            </a:extLst>
          </p:cNvPr>
          <p:cNvSpPr/>
          <p:nvPr/>
        </p:nvSpPr>
        <p:spPr>
          <a:xfrm>
            <a:off x="7125543" y="1459131"/>
            <a:ext cx="445064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cap="none" spc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ORGANITZACIÓ INTERNA</a:t>
            </a:r>
          </a:p>
        </p:txBody>
      </p: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7080C297-3998-A010-F59A-10F9E091D61D}"/>
              </a:ext>
            </a:extLst>
          </p:cNvPr>
          <p:cNvCxnSpPr/>
          <p:nvPr/>
        </p:nvCxnSpPr>
        <p:spPr>
          <a:xfrm>
            <a:off x="7484555" y="542701"/>
            <a:ext cx="634481" cy="4043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D0F3211F-3009-5689-A739-F9566028A472}"/>
              </a:ext>
            </a:extLst>
          </p:cNvPr>
          <p:cNvCxnSpPr/>
          <p:nvPr/>
        </p:nvCxnSpPr>
        <p:spPr>
          <a:xfrm flipH="1">
            <a:off x="4274332" y="592840"/>
            <a:ext cx="709127" cy="508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17082125-7BB4-5617-CE56-0333676CBF19}"/>
              </a:ext>
            </a:extLst>
          </p:cNvPr>
          <p:cNvCxnSpPr/>
          <p:nvPr/>
        </p:nvCxnSpPr>
        <p:spPr>
          <a:xfrm flipH="1">
            <a:off x="0" y="0"/>
            <a:ext cx="2428875" cy="2275554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2D82397C-D056-C149-0379-A5D04958A15A}"/>
              </a:ext>
            </a:extLst>
          </p:cNvPr>
          <p:cNvCxnSpPr/>
          <p:nvPr/>
        </p:nvCxnSpPr>
        <p:spPr>
          <a:xfrm flipH="1">
            <a:off x="9753926" y="4582446"/>
            <a:ext cx="2428875" cy="2275554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53900DC8-BEA8-E788-E3A5-A4FA967DA473}"/>
              </a:ext>
            </a:extLst>
          </p:cNvPr>
          <p:cNvSpPr/>
          <p:nvPr/>
        </p:nvSpPr>
        <p:spPr>
          <a:xfrm>
            <a:off x="691564" y="2814147"/>
            <a:ext cx="4692001" cy="508056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Rectángulo: esquinas redondeadas 24">
            <a:extLst>
              <a:ext uri="{FF2B5EF4-FFF2-40B4-BE49-F238E27FC236}">
                <a16:creationId xmlns:a16="http://schemas.microsoft.com/office/drawing/2014/main" id="{8E5F48E3-389F-AD56-6D8A-94BE6C7DB6B3}"/>
              </a:ext>
            </a:extLst>
          </p:cNvPr>
          <p:cNvSpPr/>
          <p:nvPr/>
        </p:nvSpPr>
        <p:spPr>
          <a:xfrm>
            <a:off x="720869" y="3666726"/>
            <a:ext cx="4705347" cy="508056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Rectángulo: esquinas redondeadas 25">
            <a:extLst>
              <a:ext uri="{FF2B5EF4-FFF2-40B4-BE49-F238E27FC236}">
                <a16:creationId xmlns:a16="http://schemas.microsoft.com/office/drawing/2014/main" id="{C2DBF83A-2D5C-9A38-2C18-F60E65477C12}"/>
              </a:ext>
            </a:extLst>
          </p:cNvPr>
          <p:cNvSpPr/>
          <p:nvPr/>
        </p:nvSpPr>
        <p:spPr>
          <a:xfrm>
            <a:off x="691565" y="4442623"/>
            <a:ext cx="4734652" cy="508056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Rectángulo: esquinas redondeadas 26">
            <a:extLst>
              <a:ext uri="{FF2B5EF4-FFF2-40B4-BE49-F238E27FC236}">
                <a16:creationId xmlns:a16="http://schemas.microsoft.com/office/drawing/2014/main" id="{9717E3B4-B71E-16DC-7C73-0F2412C8BBD3}"/>
              </a:ext>
            </a:extLst>
          </p:cNvPr>
          <p:cNvSpPr/>
          <p:nvPr/>
        </p:nvSpPr>
        <p:spPr>
          <a:xfrm>
            <a:off x="720869" y="5346086"/>
            <a:ext cx="4673661" cy="508056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Rectángulo: esquinas redondeadas 27">
            <a:extLst>
              <a:ext uri="{FF2B5EF4-FFF2-40B4-BE49-F238E27FC236}">
                <a16:creationId xmlns:a16="http://schemas.microsoft.com/office/drawing/2014/main" id="{11B42B33-D120-A4C9-7B1B-AB894CD7E2B9}"/>
              </a:ext>
            </a:extLst>
          </p:cNvPr>
          <p:cNvSpPr/>
          <p:nvPr/>
        </p:nvSpPr>
        <p:spPr>
          <a:xfrm>
            <a:off x="6993635" y="2736061"/>
            <a:ext cx="4664825" cy="508056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30" name="Rectángulo: esquinas redondeadas 29">
            <a:extLst>
              <a:ext uri="{FF2B5EF4-FFF2-40B4-BE49-F238E27FC236}">
                <a16:creationId xmlns:a16="http://schemas.microsoft.com/office/drawing/2014/main" id="{6DFD0846-B168-9046-E828-CC145E93DFFF}"/>
              </a:ext>
            </a:extLst>
          </p:cNvPr>
          <p:cNvSpPr/>
          <p:nvPr/>
        </p:nvSpPr>
        <p:spPr>
          <a:xfrm>
            <a:off x="7042693" y="3586312"/>
            <a:ext cx="4648661" cy="508056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Rectángulo: esquinas redondeadas 30">
            <a:extLst>
              <a:ext uri="{FF2B5EF4-FFF2-40B4-BE49-F238E27FC236}">
                <a16:creationId xmlns:a16="http://schemas.microsoft.com/office/drawing/2014/main" id="{8AE2253D-90C2-D04B-3C5D-5B39B55F880C}"/>
              </a:ext>
            </a:extLst>
          </p:cNvPr>
          <p:cNvSpPr/>
          <p:nvPr/>
        </p:nvSpPr>
        <p:spPr>
          <a:xfrm>
            <a:off x="7058856" y="4493169"/>
            <a:ext cx="4616333" cy="508056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Rectángulo: esquinas redondeadas 31">
            <a:extLst>
              <a:ext uri="{FF2B5EF4-FFF2-40B4-BE49-F238E27FC236}">
                <a16:creationId xmlns:a16="http://schemas.microsoft.com/office/drawing/2014/main" id="{F864C120-4341-1462-7F0B-88D48C7748B6}"/>
              </a:ext>
            </a:extLst>
          </p:cNvPr>
          <p:cNvSpPr/>
          <p:nvPr/>
        </p:nvSpPr>
        <p:spPr>
          <a:xfrm>
            <a:off x="7058857" y="5268784"/>
            <a:ext cx="4632497" cy="508056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692D238A-566D-EA25-4A3C-0FC1CAB7A3A3}"/>
              </a:ext>
            </a:extLst>
          </p:cNvPr>
          <p:cNvSpPr txBox="1"/>
          <p:nvPr/>
        </p:nvSpPr>
        <p:spPr>
          <a:xfrm>
            <a:off x="2467824" y="2827166"/>
            <a:ext cx="14874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AUTÒNOMS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BA45C4B9-8D7F-175C-18CF-E317932EA883}"/>
              </a:ext>
            </a:extLst>
          </p:cNvPr>
          <p:cNvSpPr txBox="1"/>
          <p:nvPr/>
        </p:nvSpPr>
        <p:spPr>
          <a:xfrm>
            <a:off x="2156530" y="3680205"/>
            <a:ext cx="20757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PETITA EMPRESA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C925E194-6432-A081-0743-5170C75F4009}"/>
              </a:ext>
            </a:extLst>
          </p:cNvPr>
          <p:cNvSpPr txBox="1"/>
          <p:nvPr/>
        </p:nvSpPr>
        <p:spPr>
          <a:xfrm>
            <a:off x="2156530" y="4498422"/>
            <a:ext cx="23032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MITJANA EMPRESA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8F3E0765-A928-C45A-9F7A-C2B328BB53AC}"/>
              </a:ext>
            </a:extLst>
          </p:cNvPr>
          <p:cNvSpPr txBox="1"/>
          <p:nvPr/>
        </p:nvSpPr>
        <p:spPr>
          <a:xfrm>
            <a:off x="1214437" y="5375771"/>
            <a:ext cx="46460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GRAN EMPRESA / MULTINACIONAL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979C029A-6966-7574-7516-0BA4D1325EC9}"/>
              </a:ext>
            </a:extLst>
          </p:cNvPr>
          <p:cNvSpPr txBox="1"/>
          <p:nvPr/>
        </p:nvSpPr>
        <p:spPr>
          <a:xfrm>
            <a:off x="9211002" y="2814147"/>
            <a:ext cx="1085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bg1"/>
                </a:solidFill>
              </a:rPr>
              <a:t>BBDD</a:t>
            </a: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B4736798-F856-572F-ECE8-23B9EED2A4C4}"/>
              </a:ext>
            </a:extLst>
          </p:cNvPr>
          <p:cNvSpPr txBox="1"/>
          <p:nvPr/>
        </p:nvSpPr>
        <p:spPr>
          <a:xfrm>
            <a:off x="8319779" y="3614433"/>
            <a:ext cx="2868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bg1"/>
                </a:solidFill>
              </a:rPr>
              <a:t>PROGRAMARI SOFTWARE</a:t>
            </a: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8ED6F01A-BD14-5F35-314D-DF166A634D33}"/>
              </a:ext>
            </a:extLst>
          </p:cNvPr>
          <p:cNvSpPr txBox="1"/>
          <p:nvPr/>
        </p:nvSpPr>
        <p:spPr>
          <a:xfrm>
            <a:off x="8454120" y="4549634"/>
            <a:ext cx="2599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EINES COL·LABORATIVES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65C0BFC8-7C1E-094C-3BF7-0C787F52E39F}"/>
              </a:ext>
            </a:extLst>
          </p:cNvPr>
          <p:cNvSpPr txBox="1"/>
          <p:nvPr/>
        </p:nvSpPr>
        <p:spPr>
          <a:xfrm>
            <a:off x="7367301" y="5205353"/>
            <a:ext cx="451484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bg1"/>
                </a:solidFill>
              </a:rPr>
              <a:t>TREBALL EN REMOT; </a:t>
            </a:r>
          </a:p>
          <a:p>
            <a:pPr algn="ctr"/>
            <a:r>
              <a:rPr lang="es-ES" b="1" dirty="0">
                <a:solidFill>
                  <a:schemeClr val="bg1"/>
                </a:solidFill>
              </a:rPr>
              <a:t>ÚS DE SERVEIS HELPDESK, ETC…</a:t>
            </a:r>
          </a:p>
        </p:txBody>
      </p:sp>
      <p:pic>
        <p:nvPicPr>
          <p:cNvPr id="51" name="Imagen 50">
            <a:extLst>
              <a:ext uri="{FF2B5EF4-FFF2-40B4-BE49-F238E27FC236}">
                <a16:creationId xmlns:a16="http://schemas.microsoft.com/office/drawing/2014/main" id="{0F5271D9-1ADF-63DE-9AB2-912BD64BF3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4246" y="2423073"/>
            <a:ext cx="853514" cy="1005927"/>
          </a:xfrm>
          <a:prstGeom prst="rect">
            <a:avLst/>
          </a:prstGeom>
        </p:spPr>
      </p:pic>
      <p:pic>
        <p:nvPicPr>
          <p:cNvPr id="53" name="Imagen 52">
            <a:extLst>
              <a:ext uri="{FF2B5EF4-FFF2-40B4-BE49-F238E27FC236}">
                <a16:creationId xmlns:a16="http://schemas.microsoft.com/office/drawing/2014/main" id="{0FCA321E-9299-A87B-82C6-BC7300656A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7596" y="3349497"/>
            <a:ext cx="853514" cy="1005927"/>
          </a:xfrm>
          <a:prstGeom prst="rect">
            <a:avLst/>
          </a:prstGeom>
        </p:spPr>
      </p:pic>
      <p:pic>
        <p:nvPicPr>
          <p:cNvPr id="55" name="Imagen 54">
            <a:extLst>
              <a:ext uri="{FF2B5EF4-FFF2-40B4-BE49-F238E27FC236}">
                <a16:creationId xmlns:a16="http://schemas.microsoft.com/office/drawing/2014/main" id="{2DC01119-BBC9-2C48-C096-66E640C331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6238" y="4322558"/>
            <a:ext cx="853514" cy="1005927"/>
          </a:xfrm>
          <a:prstGeom prst="rect">
            <a:avLst/>
          </a:prstGeom>
        </p:spPr>
      </p:pic>
      <p:pic>
        <p:nvPicPr>
          <p:cNvPr id="57" name="Imagen 56">
            <a:extLst>
              <a:ext uri="{FF2B5EF4-FFF2-40B4-BE49-F238E27FC236}">
                <a16:creationId xmlns:a16="http://schemas.microsoft.com/office/drawing/2014/main" id="{F3479D12-A0BE-897A-19F7-7A5B3AEDD5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6238" y="5172417"/>
            <a:ext cx="853514" cy="100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714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Conector recto 37">
            <a:extLst>
              <a:ext uri="{FF2B5EF4-FFF2-40B4-BE49-F238E27FC236}">
                <a16:creationId xmlns:a16="http://schemas.microsoft.com/office/drawing/2014/main" id="{56EBE1D3-E5EB-6994-2249-6E38867F043A}"/>
              </a:ext>
            </a:extLst>
          </p:cNvPr>
          <p:cNvCxnSpPr/>
          <p:nvPr/>
        </p:nvCxnSpPr>
        <p:spPr>
          <a:xfrm>
            <a:off x="265761" y="929721"/>
            <a:ext cx="11314421" cy="0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lipse 6">
            <a:extLst>
              <a:ext uri="{FF2B5EF4-FFF2-40B4-BE49-F238E27FC236}">
                <a16:creationId xmlns:a16="http://schemas.microsoft.com/office/drawing/2014/main" id="{EF3B996A-4534-13F1-3AE6-6F618C7D303B}"/>
              </a:ext>
            </a:extLst>
          </p:cNvPr>
          <p:cNvSpPr/>
          <p:nvPr/>
        </p:nvSpPr>
        <p:spPr>
          <a:xfrm>
            <a:off x="571500" y="104775"/>
            <a:ext cx="6848476" cy="664844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4F5F86FA-8F85-94D0-EF28-1FCF57685596}"/>
              </a:ext>
            </a:extLst>
          </p:cNvPr>
          <p:cNvSpPr/>
          <p:nvPr/>
        </p:nvSpPr>
        <p:spPr>
          <a:xfrm>
            <a:off x="1434369" y="884233"/>
            <a:ext cx="5172075" cy="5177162"/>
          </a:xfrm>
          <a:prstGeom prst="ellipse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BAFE9D51-A375-48E7-9D5D-D675D6CAAEE0}"/>
              </a:ext>
            </a:extLst>
          </p:cNvPr>
          <p:cNvSpPr/>
          <p:nvPr/>
        </p:nvSpPr>
        <p:spPr>
          <a:xfrm>
            <a:off x="2240650" y="1683857"/>
            <a:ext cx="3500991" cy="3527714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84DA2AF9-9243-5A4D-D524-FE081F7940DE}"/>
              </a:ext>
            </a:extLst>
          </p:cNvPr>
          <p:cNvSpPr/>
          <p:nvPr/>
        </p:nvSpPr>
        <p:spPr>
          <a:xfrm>
            <a:off x="3074242" y="2707911"/>
            <a:ext cx="2019300" cy="1838325"/>
          </a:xfrm>
          <a:prstGeom prst="ellipse">
            <a:avLst/>
          </a:prstGeom>
          <a:solidFill>
            <a:srgbClr val="50E8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67C4C67D-6A80-848F-9C92-FF169429C5AC}"/>
              </a:ext>
            </a:extLst>
          </p:cNvPr>
          <p:cNvSpPr/>
          <p:nvPr/>
        </p:nvSpPr>
        <p:spPr>
          <a:xfrm>
            <a:off x="3601307" y="3188923"/>
            <a:ext cx="838200" cy="8763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Gráfico 8" descr="Correo electrónico contorno">
            <a:extLst>
              <a:ext uri="{FF2B5EF4-FFF2-40B4-BE49-F238E27FC236}">
                <a16:creationId xmlns:a16="http://schemas.microsoft.com/office/drawing/2014/main" id="{4F862DD2-0947-A8B7-87DF-88762E9E4C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05303" y="3294800"/>
            <a:ext cx="600075" cy="600075"/>
          </a:xfrm>
          <a:prstGeom prst="rect">
            <a:avLst/>
          </a:prstGeom>
        </p:spPr>
      </p:pic>
      <p:pic>
        <p:nvPicPr>
          <p:cNvPr id="13" name="Gráfico 12" descr="Informática en la nube contorno">
            <a:extLst>
              <a:ext uri="{FF2B5EF4-FFF2-40B4-BE49-F238E27FC236}">
                <a16:creationId xmlns:a16="http://schemas.microsoft.com/office/drawing/2014/main" id="{C16FB857-5E95-1C79-F097-3586FE7F60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92544" y="1865887"/>
            <a:ext cx="807422" cy="807422"/>
          </a:xfrm>
          <a:prstGeom prst="rect">
            <a:avLst/>
          </a:prstGeom>
        </p:spPr>
      </p:pic>
      <p:pic>
        <p:nvPicPr>
          <p:cNvPr id="15" name="Gráfico 14" descr="Base de datos con relleno sólido">
            <a:extLst>
              <a:ext uri="{FF2B5EF4-FFF2-40B4-BE49-F238E27FC236}">
                <a16:creationId xmlns:a16="http://schemas.microsoft.com/office/drawing/2014/main" id="{31C691C4-FD4F-9D36-85FB-39861CC39B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358531" y="3434697"/>
            <a:ext cx="665073" cy="665073"/>
          </a:xfrm>
          <a:prstGeom prst="rect">
            <a:avLst/>
          </a:prstGeom>
        </p:spPr>
      </p:pic>
      <p:pic>
        <p:nvPicPr>
          <p:cNvPr id="16" name="Gráfico 15" descr="Informática en la nube contorno">
            <a:extLst>
              <a:ext uri="{FF2B5EF4-FFF2-40B4-BE49-F238E27FC236}">
                <a16:creationId xmlns:a16="http://schemas.microsoft.com/office/drawing/2014/main" id="{0A97ED0B-FB88-3857-E834-6ACEA25260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27235" y="3447714"/>
            <a:ext cx="807422" cy="807422"/>
          </a:xfrm>
          <a:prstGeom prst="rect">
            <a:avLst/>
          </a:prstGeom>
        </p:spPr>
      </p:pic>
      <p:pic>
        <p:nvPicPr>
          <p:cNvPr id="18" name="Gráfico 17" descr="Trabajo remoto con relleno sólido">
            <a:extLst>
              <a:ext uri="{FF2B5EF4-FFF2-40B4-BE49-F238E27FC236}">
                <a16:creationId xmlns:a16="http://schemas.microsoft.com/office/drawing/2014/main" id="{AC74623B-01B4-FA1D-8685-2B49E88DDC3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348159" y="5062102"/>
            <a:ext cx="914400" cy="914400"/>
          </a:xfrm>
          <a:prstGeom prst="rect">
            <a:avLst/>
          </a:prstGeom>
        </p:spPr>
      </p:pic>
      <p:pic>
        <p:nvPicPr>
          <p:cNvPr id="19" name="Gráfico 18" descr="Trabajo remoto con relleno sólido">
            <a:extLst>
              <a:ext uri="{FF2B5EF4-FFF2-40B4-BE49-F238E27FC236}">
                <a16:creationId xmlns:a16="http://schemas.microsoft.com/office/drawing/2014/main" id="{6A6892BA-A73D-5BEF-E4AA-129EA8696D5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340885" y="1685122"/>
            <a:ext cx="744052" cy="744052"/>
          </a:xfrm>
          <a:prstGeom prst="rect">
            <a:avLst/>
          </a:prstGeom>
        </p:spPr>
      </p:pic>
      <p:pic>
        <p:nvPicPr>
          <p:cNvPr id="21" name="Gráfico 20" descr="Herramientas con relleno sólido">
            <a:extLst>
              <a:ext uri="{FF2B5EF4-FFF2-40B4-BE49-F238E27FC236}">
                <a16:creationId xmlns:a16="http://schemas.microsoft.com/office/drawing/2014/main" id="{52094CFA-0DBD-B5B3-24FA-47428C341D2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44557" y="4719202"/>
            <a:ext cx="685800" cy="685800"/>
          </a:xfrm>
          <a:prstGeom prst="rect">
            <a:avLst/>
          </a:prstGeom>
        </p:spPr>
      </p:pic>
      <p:pic>
        <p:nvPicPr>
          <p:cNvPr id="22" name="Gráfico 21" descr="Herramientas con relleno sólido">
            <a:extLst>
              <a:ext uri="{FF2B5EF4-FFF2-40B4-BE49-F238E27FC236}">
                <a16:creationId xmlns:a16="http://schemas.microsoft.com/office/drawing/2014/main" id="{92AA6729-6C9D-0860-3589-2976E68552A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305378" y="252317"/>
            <a:ext cx="685800" cy="685800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F9BC1247-EB1A-5597-8E2C-4463AAB4581B}"/>
              </a:ext>
            </a:extLst>
          </p:cNvPr>
          <p:cNvSpPr txBox="1"/>
          <p:nvPr/>
        </p:nvSpPr>
        <p:spPr>
          <a:xfrm>
            <a:off x="2607535" y="381179"/>
            <a:ext cx="19875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err="1"/>
              <a:t>Helpdesk</a:t>
            </a:r>
            <a:endParaRPr lang="es-ES" sz="2800" b="1" dirty="0"/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E730D1D1-86F3-ADA1-AAF3-0608BA00ED1C}"/>
              </a:ext>
            </a:extLst>
          </p:cNvPr>
          <p:cNvSpPr txBox="1"/>
          <p:nvPr/>
        </p:nvSpPr>
        <p:spPr>
          <a:xfrm>
            <a:off x="2871305" y="1175973"/>
            <a:ext cx="29829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err="1"/>
              <a:t>Proveïdors</a:t>
            </a:r>
            <a:r>
              <a:rPr lang="es-ES" sz="2000" b="1" dirty="0"/>
              <a:t> en </a:t>
            </a:r>
            <a:r>
              <a:rPr lang="es-ES" sz="2000" b="1" dirty="0" err="1"/>
              <a:t>remot</a:t>
            </a:r>
            <a:endParaRPr lang="es-ES" sz="2000" b="1" dirty="0"/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014C2B95-DA8F-5A2F-C516-639EFE058F25}"/>
              </a:ext>
            </a:extLst>
          </p:cNvPr>
          <p:cNvSpPr txBox="1"/>
          <p:nvPr/>
        </p:nvSpPr>
        <p:spPr>
          <a:xfrm>
            <a:off x="4256834" y="2237481"/>
            <a:ext cx="11981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/>
              <a:t>Cloud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99768D6C-AEA2-5478-C1D2-F50E0B51F14F}"/>
              </a:ext>
            </a:extLst>
          </p:cNvPr>
          <p:cNvSpPr txBox="1"/>
          <p:nvPr/>
        </p:nvSpPr>
        <p:spPr>
          <a:xfrm>
            <a:off x="3722655" y="2807432"/>
            <a:ext cx="915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/>
              <a:t>BBDD</a:t>
            </a: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9701BF52-809B-A725-A75B-F891F6CA3B7D}"/>
              </a:ext>
            </a:extLst>
          </p:cNvPr>
          <p:cNvSpPr/>
          <p:nvPr/>
        </p:nvSpPr>
        <p:spPr>
          <a:xfrm>
            <a:off x="7733935" y="321674"/>
            <a:ext cx="3444151" cy="90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E4D46470-D037-B212-EBB8-178C56CEDB6A}"/>
              </a:ext>
            </a:extLst>
          </p:cNvPr>
          <p:cNvSpPr txBox="1"/>
          <p:nvPr/>
        </p:nvSpPr>
        <p:spPr>
          <a:xfrm>
            <a:off x="8079410" y="490674"/>
            <a:ext cx="2796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/>
              <a:t>IMPLICACIONS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3DE61512-E8CE-9941-9463-12E780BBFB15}"/>
              </a:ext>
            </a:extLst>
          </p:cNvPr>
          <p:cNvSpPr txBox="1"/>
          <p:nvPr/>
        </p:nvSpPr>
        <p:spPr>
          <a:xfrm>
            <a:off x="7733935" y="1323235"/>
            <a:ext cx="42389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2000" dirty="0" err="1"/>
              <a:t>Augment</a:t>
            </a:r>
            <a:r>
              <a:rPr lang="es-ES" sz="2000" dirty="0"/>
              <a:t> del </a:t>
            </a:r>
            <a:r>
              <a:rPr lang="es-ES" sz="2000" dirty="0" err="1"/>
              <a:t>risc</a:t>
            </a:r>
            <a:endParaRPr lang="es-ES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2000" b="1" dirty="0" err="1"/>
              <a:t>Ampliació</a:t>
            </a:r>
            <a:r>
              <a:rPr lang="es-ES" sz="2000" b="1" dirty="0"/>
              <a:t> de la superficie </a:t>
            </a:r>
            <a:r>
              <a:rPr lang="es-ES" sz="2000" b="1" dirty="0" err="1"/>
              <a:t>d’atac</a:t>
            </a:r>
            <a:endParaRPr lang="es-ES" sz="20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2000" b="1" dirty="0"/>
              <a:t>Regla</a:t>
            </a:r>
            <a:r>
              <a:rPr lang="es-ES" sz="2000" dirty="0"/>
              <a:t>: a </a:t>
            </a:r>
            <a:r>
              <a:rPr lang="es-ES" sz="2000" dirty="0" err="1"/>
              <a:t>més</a:t>
            </a:r>
            <a:r>
              <a:rPr lang="es-ES" sz="2000" dirty="0"/>
              <a:t> coses + </a:t>
            </a:r>
            <a:r>
              <a:rPr lang="es-ES" sz="2000" dirty="0" err="1"/>
              <a:t>probabilitats</a:t>
            </a:r>
            <a:r>
              <a:rPr lang="es-ES" sz="2000" dirty="0"/>
              <a:t> de </a:t>
            </a:r>
            <a:r>
              <a:rPr lang="es-ES" sz="2000" dirty="0" err="1"/>
              <a:t>patir</a:t>
            </a:r>
            <a:r>
              <a:rPr lang="es-ES" sz="2000" dirty="0"/>
              <a:t> </a:t>
            </a:r>
            <a:r>
              <a:rPr lang="es-ES" dirty="0"/>
              <a:t>un </a:t>
            </a:r>
            <a:r>
              <a:rPr lang="es-ES" dirty="0" err="1"/>
              <a:t>incident</a:t>
            </a:r>
            <a:r>
              <a:rPr lang="es-ES" dirty="0"/>
              <a:t> de </a:t>
            </a:r>
            <a:r>
              <a:rPr lang="es-ES" dirty="0" err="1"/>
              <a:t>seguretat</a:t>
            </a:r>
            <a:endParaRPr lang="es-ES" dirty="0"/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FBC478CF-9F75-D584-2790-E57930DFDB6A}"/>
              </a:ext>
            </a:extLst>
          </p:cNvPr>
          <p:cNvSpPr/>
          <p:nvPr/>
        </p:nvSpPr>
        <p:spPr>
          <a:xfrm>
            <a:off x="7809788" y="3007487"/>
            <a:ext cx="3444151" cy="909332"/>
          </a:xfrm>
          <a:prstGeom prst="rect">
            <a:avLst/>
          </a:prstGeom>
          <a:solidFill>
            <a:srgbClr val="2CB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A8DECBD5-EBB7-FF79-D827-92EC15307BB9}"/>
              </a:ext>
            </a:extLst>
          </p:cNvPr>
          <p:cNvSpPr txBox="1"/>
          <p:nvPr/>
        </p:nvSpPr>
        <p:spPr>
          <a:xfrm>
            <a:off x="8226257" y="3007487"/>
            <a:ext cx="26982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/>
              <a:t>REQUERIMENTS BÀSICS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F9EB237F-46A6-2DBA-1E9A-8162A5E8BE21}"/>
              </a:ext>
            </a:extLst>
          </p:cNvPr>
          <p:cNvSpPr txBox="1"/>
          <p:nvPr/>
        </p:nvSpPr>
        <p:spPr>
          <a:xfrm>
            <a:off x="7880361" y="4466935"/>
            <a:ext cx="3515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2000" dirty="0" err="1"/>
              <a:t>Anàlisi</a:t>
            </a:r>
            <a:r>
              <a:rPr lang="es-ES" sz="2000" dirty="0"/>
              <a:t> de riscos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2000" dirty="0" err="1"/>
              <a:t>Objectiu</a:t>
            </a:r>
            <a:r>
              <a:rPr lang="es-ES" sz="2000" dirty="0"/>
              <a:t>: aplicar mesures per tal de mitigar el </a:t>
            </a:r>
            <a:r>
              <a:rPr lang="es-ES" sz="2000" dirty="0" err="1"/>
              <a:t>risc</a:t>
            </a:r>
            <a:r>
              <a:rPr lang="es-ES" sz="2000" dirty="0"/>
              <a:t>.</a:t>
            </a: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id="{51F840AE-8E6C-0AF2-ADD6-F7E823B73D1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312" y="0"/>
            <a:ext cx="723963" cy="929721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28BB9452-7A49-AC40-B573-AEDBB27E3DF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846920" y="5828370"/>
            <a:ext cx="1225402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645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500"/>
                            </p:stCondLst>
                            <p:childTnLst>
                              <p:par>
                                <p:cTn id="7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500"/>
                            </p:stCondLst>
                            <p:childTnLst>
                              <p:par>
                                <p:cTn id="8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6500"/>
                            </p:stCondLst>
                            <p:childTnLst>
                              <p:par>
                                <p:cTn id="9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500"/>
                            </p:stCondLst>
                            <p:childTnLst>
                              <p:par>
                                <p:cTn id="9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500"/>
                            </p:stCondLst>
                            <p:childTnLst>
                              <p:par>
                                <p:cTn id="9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5" grpId="0" animBg="1"/>
      <p:bldP spid="4" grpId="0" animBg="1"/>
      <p:bldP spid="25" grpId="0"/>
      <p:bldP spid="26" grpId="0"/>
      <p:bldP spid="27" grpId="0"/>
      <p:bldP spid="28" grpId="0"/>
      <p:bldP spid="30" grpId="0" animBg="1"/>
      <p:bldP spid="31" grpId="0"/>
      <p:bldP spid="32" grpId="0"/>
      <p:bldP spid="33" grpId="0" animBg="1"/>
      <p:bldP spid="34" grpId="0"/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6B4454C-B3B7-A6FF-489E-337517DA9F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6510" y="6258823"/>
            <a:ext cx="707343" cy="531606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4B411670-B17B-496A-255F-618851C283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312" y="0"/>
            <a:ext cx="723963" cy="929721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6F5A4756-BC11-BB00-77B2-F3EA0FAC96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678" y="826583"/>
            <a:ext cx="11010477" cy="4975039"/>
          </a:xfrm>
          <a:prstGeom prst="rect">
            <a:avLst/>
          </a:prstGeom>
        </p:spPr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id="{D284F945-673C-AD9F-F192-E9F5BBE526B8}"/>
              </a:ext>
            </a:extLst>
          </p:cNvPr>
          <p:cNvSpPr/>
          <p:nvPr/>
        </p:nvSpPr>
        <p:spPr>
          <a:xfrm>
            <a:off x="896578" y="518435"/>
            <a:ext cx="5322500" cy="29672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5D1E1AAB-2DD7-CB15-E374-8FD604D2FCEA}"/>
              </a:ext>
            </a:extLst>
          </p:cNvPr>
          <p:cNvSpPr/>
          <p:nvPr/>
        </p:nvSpPr>
        <p:spPr>
          <a:xfrm>
            <a:off x="1898081" y="1325865"/>
            <a:ext cx="276024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IMPACTE</a:t>
            </a:r>
          </a:p>
          <a:p>
            <a:pPr algn="ctr"/>
            <a:endParaRPr lang="es-E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0" name="Gráfico 19" descr="Splash1 contorno">
            <a:extLst>
              <a:ext uri="{FF2B5EF4-FFF2-40B4-BE49-F238E27FC236}">
                <a16:creationId xmlns:a16="http://schemas.microsoft.com/office/drawing/2014/main" id="{19A16AEA-8FB2-DD29-AADF-EA53259F93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837953" y="2342552"/>
            <a:ext cx="914400" cy="914400"/>
          </a:xfrm>
          <a:prstGeom prst="rect">
            <a:avLst/>
          </a:prstGeom>
        </p:spPr>
      </p:pic>
      <p:sp>
        <p:nvSpPr>
          <p:cNvPr id="21" name="Rectángulo 20">
            <a:extLst>
              <a:ext uri="{FF2B5EF4-FFF2-40B4-BE49-F238E27FC236}">
                <a16:creationId xmlns:a16="http://schemas.microsoft.com/office/drawing/2014/main" id="{90C7C8C8-1C67-D313-B254-12B59BBD4CF3}"/>
              </a:ext>
            </a:extLst>
          </p:cNvPr>
          <p:cNvSpPr/>
          <p:nvPr/>
        </p:nvSpPr>
        <p:spPr>
          <a:xfrm>
            <a:off x="6407655" y="3714289"/>
            <a:ext cx="5322500" cy="2895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C00000"/>
              </a:solidFill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DA76D037-5475-A2C1-531B-E41B051F2220}"/>
              </a:ext>
            </a:extLst>
          </p:cNvPr>
          <p:cNvSpPr/>
          <p:nvPr/>
        </p:nvSpPr>
        <p:spPr>
          <a:xfrm>
            <a:off x="941023" y="3706321"/>
            <a:ext cx="5322500" cy="2895600"/>
          </a:xfrm>
          <a:prstGeom prst="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A878D5A7-B271-164F-3F51-42C081A0A57F}"/>
              </a:ext>
            </a:extLst>
          </p:cNvPr>
          <p:cNvSpPr/>
          <p:nvPr/>
        </p:nvSpPr>
        <p:spPr>
          <a:xfrm>
            <a:off x="6361875" y="590089"/>
            <a:ext cx="5322500" cy="2895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B92F9232-E744-71C4-95DA-D95698DB2AB5}"/>
              </a:ext>
            </a:extLst>
          </p:cNvPr>
          <p:cNvSpPr/>
          <p:nvPr/>
        </p:nvSpPr>
        <p:spPr>
          <a:xfrm>
            <a:off x="7756961" y="1056378"/>
            <a:ext cx="262388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a-ES" sz="4400" cap="none" spc="5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Pèrdua de les dades</a:t>
            </a:r>
          </a:p>
        </p:txBody>
      </p:sp>
      <p:pic>
        <p:nvPicPr>
          <p:cNvPr id="26" name="Gráfico 25" descr="Crecimiento empresarial contorno">
            <a:extLst>
              <a:ext uri="{FF2B5EF4-FFF2-40B4-BE49-F238E27FC236}">
                <a16:creationId xmlns:a16="http://schemas.microsoft.com/office/drawing/2014/main" id="{96E550C0-620A-476A-D4DF-3DB9C39052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492236" y="2399702"/>
            <a:ext cx="914400" cy="914400"/>
          </a:xfrm>
          <a:prstGeom prst="rect">
            <a:avLst/>
          </a:prstGeom>
        </p:spPr>
      </p:pic>
      <p:sp>
        <p:nvSpPr>
          <p:cNvPr id="27" name="Flecha: hacia abajo 26">
            <a:extLst>
              <a:ext uri="{FF2B5EF4-FFF2-40B4-BE49-F238E27FC236}">
                <a16:creationId xmlns:a16="http://schemas.microsoft.com/office/drawing/2014/main" id="{5A65D8C1-52A9-4855-19AD-7CB292512139}"/>
              </a:ext>
            </a:extLst>
          </p:cNvPr>
          <p:cNvSpPr/>
          <p:nvPr/>
        </p:nvSpPr>
        <p:spPr>
          <a:xfrm>
            <a:off x="9155872" y="2904706"/>
            <a:ext cx="638175" cy="1409700"/>
          </a:xfrm>
          <a:prstGeom prst="downArrow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C4F8872A-70A9-4D93-D05F-C3F2EE82F2B4}"/>
              </a:ext>
            </a:extLst>
          </p:cNvPr>
          <p:cNvSpPr txBox="1"/>
          <p:nvPr/>
        </p:nvSpPr>
        <p:spPr>
          <a:xfrm>
            <a:off x="7628370" y="4504497"/>
            <a:ext cx="40560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3600" dirty="0">
                <a:solidFill>
                  <a:srgbClr val="C00000"/>
                </a:solidFill>
              </a:rPr>
              <a:t>Sacrifici dels drets fonamentals (art. 18.4 C</a:t>
            </a:r>
            <a:r>
              <a:rPr lang="es-ES" sz="3600" dirty="0">
                <a:solidFill>
                  <a:srgbClr val="C00000"/>
                </a:solidFill>
              </a:rPr>
              <a:t>E)</a:t>
            </a:r>
          </a:p>
        </p:txBody>
      </p:sp>
      <p:pic>
        <p:nvPicPr>
          <p:cNvPr id="30" name="Gráfico 29" descr="Pesos desiguales con relleno sólido">
            <a:extLst>
              <a:ext uri="{FF2B5EF4-FFF2-40B4-BE49-F238E27FC236}">
                <a16:creationId xmlns:a16="http://schemas.microsoft.com/office/drawing/2014/main" id="{24C31C38-A174-F987-65B6-AC85F1DE19C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546206" y="3855072"/>
            <a:ext cx="914400" cy="914400"/>
          </a:xfrm>
          <a:prstGeom prst="rect">
            <a:avLst/>
          </a:prstGeom>
        </p:spPr>
      </p:pic>
      <p:sp>
        <p:nvSpPr>
          <p:cNvPr id="31" name="CuadroTexto 30">
            <a:extLst>
              <a:ext uri="{FF2B5EF4-FFF2-40B4-BE49-F238E27FC236}">
                <a16:creationId xmlns:a16="http://schemas.microsoft.com/office/drawing/2014/main" id="{475B9398-727A-07E4-F86C-28E8255B5033}"/>
              </a:ext>
            </a:extLst>
          </p:cNvPr>
          <p:cNvSpPr txBox="1"/>
          <p:nvPr/>
        </p:nvSpPr>
        <p:spPr>
          <a:xfrm>
            <a:off x="980914" y="4164887"/>
            <a:ext cx="4533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2400" dirty="0"/>
              <a:t>Incompliment de normativa sectorial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3D75F70F-46E3-2E93-EBB5-DF282BED47E8}"/>
              </a:ext>
            </a:extLst>
          </p:cNvPr>
          <p:cNvSpPr txBox="1"/>
          <p:nvPr/>
        </p:nvSpPr>
        <p:spPr>
          <a:xfrm>
            <a:off x="1189867" y="5243160"/>
            <a:ext cx="40290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a-ES" sz="2000" dirty="0"/>
              <a:t>Obligació de les AAPP promoure les condicions  per igualtat i la llibertat siguin reals i efectives. </a:t>
            </a:r>
          </a:p>
        </p:txBody>
      </p:sp>
      <p:cxnSp>
        <p:nvCxnSpPr>
          <p:cNvPr id="34" name="Conector recto 33">
            <a:extLst>
              <a:ext uri="{FF2B5EF4-FFF2-40B4-BE49-F238E27FC236}">
                <a16:creationId xmlns:a16="http://schemas.microsoft.com/office/drawing/2014/main" id="{9751F126-D419-2319-4804-8C1B06DDBF0B}"/>
              </a:ext>
            </a:extLst>
          </p:cNvPr>
          <p:cNvCxnSpPr/>
          <p:nvPr/>
        </p:nvCxnSpPr>
        <p:spPr>
          <a:xfrm>
            <a:off x="1162050" y="5026148"/>
            <a:ext cx="40290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6" name="Gráfico 35" descr="Éxito de grupo contorno">
            <a:extLst>
              <a:ext uri="{FF2B5EF4-FFF2-40B4-BE49-F238E27FC236}">
                <a16:creationId xmlns:a16="http://schemas.microsoft.com/office/drawing/2014/main" id="{8A074292-D759-069A-FD59-2C83A9EF855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143842" y="395684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075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21" grpId="0" animBg="1"/>
      <p:bldP spid="22" grpId="0" animBg="1"/>
      <p:bldP spid="23" grpId="0" animBg="1"/>
      <p:bldP spid="24" grpId="0"/>
      <p:bldP spid="27" grpId="0" animBg="1"/>
      <p:bldP spid="28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8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0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AFE3DD5-5799-0DCE-AE85-4C88958DD1AE}"/>
              </a:ext>
            </a:extLst>
          </p:cNvPr>
          <p:cNvSpPr txBox="1"/>
          <p:nvPr/>
        </p:nvSpPr>
        <p:spPr>
          <a:xfrm>
            <a:off x="546398" y="2409558"/>
            <a:ext cx="5188161" cy="39795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Vulneració</a:t>
            </a:r>
            <a:r>
              <a:rPr lang="en-US" sz="2000" dirty="0"/>
              <a:t> de la </a:t>
            </a:r>
            <a:r>
              <a:rPr lang="en-US" sz="2000" dirty="0" err="1"/>
              <a:t>normativa</a:t>
            </a:r>
            <a:r>
              <a:rPr lang="en-US" sz="2000" dirty="0"/>
              <a:t> de </a:t>
            </a:r>
            <a:r>
              <a:rPr lang="en-US" sz="2000" dirty="0" err="1"/>
              <a:t>protecció</a:t>
            </a:r>
            <a:r>
              <a:rPr lang="en-US" sz="2000" dirty="0"/>
              <a:t> de </a:t>
            </a:r>
            <a:r>
              <a:rPr lang="en-US" sz="2000" dirty="0" err="1"/>
              <a:t>dades</a:t>
            </a:r>
            <a:r>
              <a:rPr lang="en-US" sz="2000" dirty="0"/>
              <a:t>: RGPD y LOPDGDD.</a:t>
            </a: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Implicacions</a:t>
            </a:r>
            <a:r>
              <a:rPr lang="en-US" sz="2000" dirty="0"/>
              <a:t> </a:t>
            </a:r>
            <a:r>
              <a:rPr lang="en-US" sz="2000" dirty="0" err="1"/>
              <a:t>amb</a:t>
            </a:r>
            <a:r>
              <a:rPr lang="en-US" sz="2000" dirty="0"/>
              <a:t> la normative PENAL </a:t>
            </a:r>
            <a:r>
              <a:rPr lang="en-US" sz="2000" dirty="0" err="1"/>
              <a:t>amb</a:t>
            </a:r>
            <a:r>
              <a:rPr lang="en-US" sz="2000" dirty="0"/>
              <a:t> </a:t>
            </a:r>
            <a:r>
              <a:rPr lang="en-US" sz="2000" dirty="0" err="1"/>
              <a:t>impacte</a:t>
            </a:r>
            <a:r>
              <a:rPr lang="en-US" sz="2000" dirty="0"/>
              <a:t> </a:t>
            </a:r>
            <a:r>
              <a:rPr lang="en-US" sz="2000" dirty="0" err="1"/>
              <a:t>sobre</a:t>
            </a:r>
            <a:r>
              <a:rPr lang="en-US" sz="2000" dirty="0"/>
              <a:t> la possible </a:t>
            </a:r>
            <a:r>
              <a:rPr lang="en-US" sz="2000" dirty="0" err="1"/>
              <a:t>Responsabilitat</a:t>
            </a:r>
            <a:r>
              <a:rPr lang="en-US" sz="2000" dirty="0"/>
              <a:t> Penal de la </a:t>
            </a:r>
            <a:r>
              <a:rPr lang="ca-ES" sz="2000" dirty="0"/>
              <a:t>Persona</a:t>
            </a:r>
            <a:r>
              <a:rPr lang="en-US" sz="2000" dirty="0"/>
              <a:t> </a:t>
            </a:r>
            <a:r>
              <a:rPr lang="ca-ES" sz="2000" dirty="0"/>
              <a:t>Jurídica</a:t>
            </a:r>
            <a:r>
              <a:rPr lang="en-US" sz="2000" dirty="0"/>
              <a:t>. </a:t>
            </a: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Responsabilitats</a:t>
            </a:r>
            <a:r>
              <a:rPr lang="en-US" sz="2000" dirty="0"/>
              <a:t> Civils per </a:t>
            </a:r>
            <a:r>
              <a:rPr lang="en-US" sz="2000" dirty="0" err="1"/>
              <a:t>l’impacte</a:t>
            </a:r>
            <a:r>
              <a:rPr lang="en-US" sz="2000" dirty="0"/>
              <a:t> </a:t>
            </a:r>
            <a:r>
              <a:rPr lang="en-US" sz="2000" dirty="0" err="1"/>
              <a:t>produït</a:t>
            </a:r>
            <a:r>
              <a:rPr lang="en-US" sz="2000" dirty="0"/>
              <a:t> per la </a:t>
            </a:r>
            <a:r>
              <a:rPr lang="en-US" sz="2000" dirty="0" err="1"/>
              <a:t>pèrdua</a:t>
            </a:r>
            <a:r>
              <a:rPr lang="en-US" sz="2000" dirty="0"/>
              <a:t> / </a:t>
            </a:r>
            <a:r>
              <a:rPr lang="en-US" sz="2000" dirty="0" err="1"/>
              <a:t>robatori</a:t>
            </a:r>
            <a:r>
              <a:rPr lang="en-US" sz="2000" dirty="0"/>
              <a:t> de les </a:t>
            </a:r>
            <a:r>
              <a:rPr lang="en-US" sz="2000" dirty="0" err="1"/>
              <a:t>dades</a:t>
            </a:r>
            <a:r>
              <a:rPr lang="en-US" sz="2000" dirty="0"/>
              <a:t>.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B47F379-071A-FB7F-3286-5CCF990508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71" r="20881" b="-1"/>
          <a:stretch/>
        </p:blipFill>
        <p:spPr>
          <a:xfrm>
            <a:off x="6776386" y="1419523"/>
            <a:ext cx="3921284" cy="3801223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42674F50-A10B-B523-3336-BDE67F6761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312" y="0"/>
            <a:ext cx="723963" cy="929721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D606B85B-6781-3402-69B5-F9D0826D8F94}"/>
              </a:ext>
            </a:extLst>
          </p:cNvPr>
          <p:cNvSpPr txBox="1"/>
          <p:nvPr/>
        </p:nvSpPr>
        <p:spPr>
          <a:xfrm>
            <a:off x="637110" y="839724"/>
            <a:ext cx="472994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dirty="0"/>
              <a:t>No </a:t>
            </a:r>
            <a:r>
              <a:rPr lang="ca-ES" sz="2800" dirty="0"/>
              <a:t>podem “fer veure” que desconeixem les implicacions</a:t>
            </a:r>
          </a:p>
        </p:txBody>
      </p:sp>
      <p:sp>
        <p:nvSpPr>
          <p:cNvPr id="7" name="Flecha: cheurón 6">
            <a:extLst>
              <a:ext uri="{FF2B5EF4-FFF2-40B4-BE49-F238E27FC236}">
                <a16:creationId xmlns:a16="http://schemas.microsoft.com/office/drawing/2014/main" id="{69FC89C3-EC8C-12C4-FA00-8FD453B17ECE}"/>
              </a:ext>
            </a:extLst>
          </p:cNvPr>
          <p:cNvSpPr/>
          <p:nvPr/>
        </p:nvSpPr>
        <p:spPr>
          <a:xfrm rot="5400000">
            <a:off x="2479928" y="2074172"/>
            <a:ext cx="363178" cy="681135"/>
          </a:xfrm>
          <a:prstGeom prst="chevr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8" name="Flecha: cheurón 7">
            <a:extLst>
              <a:ext uri="{FF2B5EF4-FFF2-40B4-BE49-F238E27FC236}">
                <a16:creationId xmlns:a16="http://schemas.microsoft.com/office/drawing/2014/main" id="{1D7CCF39-B42D-0A67-46BE-E06428A4584B}"/>
              </a:ext>
            </a:extLst>
          </p:cNvPr>
          <p:cNvSpPr/>
          <p:nvPr/>
        </p:nvSpPr>
        <p:spPr>
          <a:xfrm rot="5400000">
            <a:off x="3953020" y="2071314"/>
            <a:ext cx="363178" cy="681135"/>
          </a:xfrm>
          <a:prstGeom prst="chevr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0" name="Flecha: cheurón 9">
            <a:extLst>
              <a:ext uri="{FF2B5EF4-FFF2-40B4-BE49-F238E27FC236}">
                <a16:creationId xmlns:a16="http://schemas.microsoft.com/office/drawing/2014/main" id="{451C6130-8A81-51E8-8C4D-88131BD8D41A}"/>
              </a:ext>
            </a:extLst>
          </p:cNvPr>
          <p:cNvSpPr/>
          <p:nvPr/>
        </p:nvSpPr>
        <p:spPr>
          <a:xfrm rot="5400000">
            <a:off x="1065337" y="2068991"/>
            <a:ext cx="363178" cy="681135"/>
          </a:xfrm>
          <a:prstGeom prst="chevr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31091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</TotalTime>
  <Words>687</Words>
  <Application>Microsoft Office PowerPoint</Application>
  <PresentationFormat>Panorámica</PresentationFormat>
  <Paragraphs>111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Wingdings</vt:lpstr>
      <vt:lpstr>Tema de Office</vt:lpstr>
      <vt:lpstr>Protecció de Dades Personals i Ciberatacs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Protecció de Dades Personals i Ciberatacs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Protecció de dades personals i ciberatacs</dc:title>
  <dc:creator>Ruth Sala Ordóñez</dc:creator>
  <cp:lastModifiedBy>Ruth Sala Ordóñez</cp:lastModifiedBy>
  <cp:revision>2</cp:revision>
  <dcterms:created xsi:type="dcterms:W3CDTF">2023-03-26T19:23:10Z</dcterms:created>
  <dcterms:modified xsi:type="dcterms:W3CDTF">2023-03-27T19:47:43Z</dcterms:modified>
</cp:coreProperties>
</file>