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1" r:id="rId46"/>
    <p:sldId id="300" r:id="rId47"/>
    <p:sldId id="302" r:id="rId48"/>
    <p:sldId id="303" r:id="rId49"/>
    <p:sldId id="304" r:id="rId50"/>
    <p:sldId id="305" r:id="rId51"/>
    <p:sldId id="306" r:id="rId5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1764C-0118-AA69-64F8-69ACF7067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00AA50-A1B6-292E-2DE4-41B1E83BD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42C2D9-D29C-4D0D-3282-D65B40FDD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932167-0117-0FE4-F362-95182073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6570C1-DC7E-2A2F-1632-DE521179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13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92259-0ADE-00D5-D85C-C18D1B0C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39204B-A97E-37DA-1742-606C35178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10236-531C-EF0E-52D1-1E717ACA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BABFE6-D99B-3BAD-172E-AB9F110E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4EAA61-D814-A16B-91BF-2F314504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97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909071-FAA8-7713-3E8C-2B579042A9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9F19E9-B519-D3FC-AE4B-BAC7789BA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BC8AB-4FBD-EFA4-FC0B-B7F9FF22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10F286-7E27-F497-ED13-70CAFA532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9A0423-B4BC-36E8-3281-431F46D9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148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88AC84-057B-9BA6-EFAB-642BBF94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B64F0D-FE0A-761A-3851-5CA845822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E9D6D7-B330-AFDC-3043-5F03EA16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1F86E6-43CE-880F-5032-3F0E9C99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2BD21F-329B-0A66-54C7-D0203A0B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44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9990A1-FA6C-CA1F-974C-FEC565088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6ABCF7-1D46-2AB0-33CB-29A06966A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16EF8F-00E7-CDAF-A72F-24A763D8E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1E6420-EC15-A733-DF19-3E14A514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2F10AD-2112-7C18-F57B-9C71F7C8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24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FF24A-5E92-6A3A-9BFB-5D075A62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6AB343-08D6-21CA-601A-EA680D9DA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46C535-39A6-67F5-C5A0-2CA4B1E05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2BAE7E-B6B9-0A2B-2C56-83AAC162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5D82B8-2188-D983-72F7-B4404E0CC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CA48A6-3BC4-68D6-5444-DC23961A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17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FE6B6-2B01-22C9-650B-755B8993B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E8A72E-4328-1455-9DC2-95CB489DF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48BC4D-2EC3-5E24-A876-679B8B6E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38C975-CA62-C417-D5FB-00859737E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657145E-D132-CD93-0FE1-C8A82BE13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62FFFE-43C4-59B9-795C-EA1B2D60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5B1621-815A-6AE4-90D8-49B243CB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951339-B30E-61EB-5957-F51DAF87D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66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FA9B6-F3EE-0A59-0764-AD2EB6AF7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75C9A3B-5D2E-EDDC-7043-D3E7E519E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E3C0F7-FA23-C0FF-99C0-17053914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538C15-B025-35F5-2DD6-7E05467A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45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5D9E64-B197-4530-0AB0-F939815E5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77AFA3A-DDE7-EEDE-867F-F01437320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F1515FA-7CA1-0C8A-1BE4-0FEC7863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477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A0FEA-AB5D-4BB6-FF5B-AFA2B48B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996647-1ACE-835B-828B-2CBB96E9C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D3572F-4AFC-5F9E-E85A-BCEF9F57C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263DF0-167E-16A1-851C-0C871BA1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A9C6CB-C566-AF09-616D-20C0CEEE5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FEAD90-673F-8008-D457-7EEB1861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60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C50F2-DAEB-E97B-E322-E6CB37D50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2A5592-E77C-E142-4190-93C04509D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990301-A3C3-DE2E-3C46-27DA36AD7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298C19-BBD6-14F3-BB8B-9A17159EA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9D6EEB-F36A-5C62-5C34-628EA189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6F5E75-7520-6E8B-9BC4-3B12B88E0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6985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73FEAF-55F8-7A64-E5A5-702EFAA0B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16E7D9-491B-9A7A-81AD-13C0BD7F3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90718-9FA1-2602-5416-9968B4A10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4EDEB-3D94-419C-99E4-77832EB16F51}" type="datetimeFigureOut">
              <a:rPr lang="es-ES" smtClean="0"/>
              <a:t>10/11/2022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96ACAD-2E6D-2722-2B58-7CA8EFE61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D7C522-B2D0-1346-F6BD-A3BED2972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D809C-AA18-4377-9B45-55E3E2F0B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459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380A5-D44B-2C14-89E9-CFFA421D4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47080"/>
          </a:xfrm>
        </p:spPr>
        <p:txBody>
          <a:bodyPr>
            <a:normAutofit/>
          </a:bodyPr>
          <a:lstStyle/>
          <a:p>
            <a:r>
              <a:rPr lang="ca-ES" b="1" dirty="0">
                <a:latin typeface="Arial Black" panose="020B0A04020102020204" pitchFamily="34" charset="0"/>
              </a:rPr>
              <a:t>LAWFARE.</a:t>
            </a:r>
            <a:br>
              <a:rPr lang="ca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1294F7-04BC-6700-403A-1ADFF6E55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48932"/>
            <a:ext cx="9144000" cy="3421930"/>
          </a:xfrm>
        </p:spPr>
        <p:txBody>
          <a:bodyPr>
            <a:normAutofit/>
          </a:bodyPr>
          <a:lstStyle/>
          <a:p>
            <a:r>
              <a:rPr lang="ca-ES" sz="4000" b="1" dirty="0">
                <a:latin typeface="Arial Black" panose="020B0A04020102020204" pitchFamily="34" charset="0"/>
              </a:rPr>
              <a:t>DE LA RETÒRICA LEGALISTA A L’ESTAT JUDICIAL.</a:t>
            </a:r>
          </a:p>
          <a:p>
            <a:endParaRPr lang="ca-ES" sz="3200" b="1" dirty="0">
              <a:latin typeface="Arial Black" panose="020B0A04020102020204" pitchFamily="34" charset="0"/>
            </a:endParaRPr>
          </a:p>
          <a:p>
            <a:r>
              <a:rPr lang="ca-ES" sz="3200" b="1" dirty="0">
                <a:latin typeface="Arial Black" panose="020B0A04020102020204" pitchFamily="34" charset="0"/>
              </a:rPr>
              <a:t>Dr. DAMIÀ DEL CLOT</a:t>
            </a:r>
          </a:p>
          <a:p>
            <a:r>
              <a:rPr lang="ca-ES" sz="3200" b="1" dirty="0">
                <a:latin typeface="Arial Black" panose="020B0A04020102020204" pitchFamily="34" charset="0"/>
              </a:rPr>
              <a:t>Advocat i politòleg. UAB</a:t>
            </a:r>
          </a:p>
          <a:p>
            <a:endParaRPr lang="ca-ES" sz="4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2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D76A8-A62C-F397-6824-52449AC3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6A4477-51D2-ADAA-5FC4-06D13B89F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dret substitueix a les armes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fet que acostuma a ser més digerible per la ciutadania en termes de costos-beneficis. 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termes d’estratègia, significa que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poder judicial assumeix les facultats de repressió i control social que temps enrere havi</a:t>
            </a:r>
            <a:r>
              <a:rPr lang="ca-E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exercit l’estament militar.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Això ha estat així a l’Estat espanyol; en el passat franquista (tribunals d’excepció, omnipresència del fur militar, judicis sumaríssims per rebel·lió) i en el present (aplicació de la doctrina del tot és ETA als joves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d’Altsasu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procediments contra líders de PODEMOS).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També hi ha experiències de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molts països del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Cono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Sud, destacant l’Argentina (cas Cristina Fernández de Kirchner) o el Brasil (casos Lula Da Silva i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Dilma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Rousseff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7393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7C5AB-52DD-3A57-BA2C-D769A2DA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DF9A44-E9EF-6073-7846-C62C5BD4E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33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Dimensió judicial.  </a:t>
            </a:r>
            <a:endParaRPr lang="es-ES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fet que el poder judicial sigui l’únic poder la confecció del qual no depèn de la sobirania popular, sinó de complexos mecanismes de designació política, d’intercanvi de favors o subjecte a lleialtats, comporta dos aspectes importants: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fa un poder immune a l’escrutini popular. (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prova és la dificultat en la designació de magistrats del TC o la renovació de càrrecs del CGPJ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 que de les seves actuacions no hagi de respondre davant de ningú. No hi ha capacitat de fiscalització (ni per la via dels recursos judicials).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604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7F5E8-4DB3-62C4-41DB-20C170185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837AE2-A8CC-026B-E5D2-E468B9A44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 “des de dalt”.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És a dir, per mitjà d’uns aparells judicials que s’eleven per damunt del poder executiu i del poder legislatiu, ampliant el marge de maniobra de l’alta judicatura en perjudici del Govern o del Parlament (la STC 31/2010, la STC 42/2014 i la STC 295/2015 en són la prova). 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transferència de poder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mitjançant el monopoli en la interpretació de la llei, a partir de l’execució de mesures cautelars i el dictat de sentències,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produeix una deformació de les característiques de l’aparell judicial</a:t>
            </a:r>
            <a:r>
              <a:rPr lang="ca-E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judicatura passa a assolir el rostre d’un poder al servei d’una estratègia governamental amb clares finalitats polítiques.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664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8078F-31C5-F59E-5568-7B8E21CC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CFBB56-28CD-FC09-BC95-2C7DE2C84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2812"/>
            <a:ext cx="10515600" cy="4414151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Aquesta dimensió judicial passa per un element més, que està en la base del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que mereixerà un apartat: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utilització política de la llei.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jutges i magistrats deixaran de ser independents; ja no se sotmetran al dret o a la justícia, sinó que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transformaran en un poder sotmès a una estratègia política que presenta elements propis del desplegament d’una operació marcial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190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70519A-2BF9-53D9-5290-0A007545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ACE516-363C-857F-EC85-2B912AAB1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Dimensió mediàtica. </a:t>
            </a:r>
            <a:endParaRPr lang="es-ES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anglicisme resumeix perfectament aquesta dimensió: </a:t>
            </a:r>
            <a:r>
              <a:rPr lang="ca-ES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softpower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poder tou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La guerra legal és menys violenta que la tradicional, més estètica i menys costosa</a:t>
            </a:r>
            <a:r>
              <a:rPr lang="ca-ES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També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és més intel·ligent i més comprensible per l’opinió pública.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D’aquí que un tercer estament necessàriament estratègic pel desplegament del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siguin els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mitjans de comunicació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(programes de televisió que donen cobertura mediàtica a l’estratègia) i les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xarxes socials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amplifiquen els elements clau de l’estratègia.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2021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DF957-9D7A-771F-915D-85CA99689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81A69C-5B9A-D1FD-DDD4-A4E3F8D03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element fonamental 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ón els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judicis paral·lels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fabriquen amb l’ajuda dels cossos i forces de seguretat que participen de l’estratègia del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Filtren les probes abans de ser valorades i anticipen condemnes.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manipulació de l’opinió pública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s’alça com un dels pilars sobre els quals edificar una estratègia de guerra judicial (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fake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alteració intencionada de la realitat).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 causa penal destinada a perjudicar la imatge pública de l’adversari polític, a fi de limitar-ne la seva llibertat o de silenciar el seu discurs, reclama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influenciar negativament sobre l’opinió pública per anticipar les conseqüències d’una sentència condemnatòria injusta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5288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E09D5-F9D8-6C89-B287-6AC3C09E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2BF12A-EE54-B13B-6592-BF586DA8D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L’objectiu final d’aquest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storytelling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transformació de la presumpció d’innocència en presumpció de culpabilitat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 tal forma que s’obté un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doble propòsit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ineludible un pronunciament judicial de condemna que permetrà l’adhesió popular.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Alhora,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impossibilita un veredicte crític de la ciutadania més informada amb l’acció política desplegada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tracta, com diu de construir una ficció i compartir-la. Fer-la viral. Confrontar relats. Imposar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frames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De tal forma que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mitjans, ja sigui televisió, ràdio o xarxes socials, es transformen en els nous espais de legitimació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d’una operació de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8097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665F8-BC47-3DF3-0EC2-C13D99CD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Els actors clau.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E6BA0-3912-F581-597E-43EB9BF40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Silvina Romano afirma que un dels objectius del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és “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 neteja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Depurar, eliminar, treure de circulació són expressions que, per molt dures que puguin semblar, atorguen sentit a una estratègia de guerra híbrida.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portar a terme aquest objectiu es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necessita d’una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confluència d’interessos entre diferents actors polítics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tots ells rellevants i imprescindibles en la mesura que formen part de l’estratègia de destrucció de l’enemic. 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2476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5B0FC-0FD9-C722-B3EB-1F903847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Els actors clau.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118DFD-91D5-AFE1-3A1A-7DB29CE0D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Elits polítiques dominants</a:t>
            </a:r>
            <a:r>
              <a:rPr lang="ca-E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s-E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Assenyalen l’enemic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opten per aquesta estratègia de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fer front a una situació de crisi política.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Buiden de contingut la política i delegen la resolució del conflicte en els tribunals (</a:t>
            </a:r>
            <a:r>
              <a:rPr lang="ca-ES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judicialització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la política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formar part del poder legislatiu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dissenyen el marc legal per qual ha de transitar la guerra jurídica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Asseguren els nomenaments judicials en llocs claus de l’alta judicatura (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politització de la justícia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7904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E73A5-222F-6A32-0E50-66BA94C1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Els actors clau.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3BE683-7C26-C6D7-54AB-A29B23DF5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68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Elits judicials. L’alta judicatura.</a:t>
            </a:r>
            <a:r>
              <a:rPr lang="ca-E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Són les elits togades, generalment escollides en base a criteris d’afinitat política i col·locades en llocs estratègics de la judicatura (TC, Sala Segona del TS, CGPJ, Fiscalia, Jutjats d’Instrucció de l’Audiència Nacional i Tribunal de Comptes).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Gaudeixen del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monopoli en la interpretació de les lleis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La seva missió és l’aplicació del dret amb la lògica de retorçar-lo per assolir l’objectiu polític prèviament marcat.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També tenen com a funció l’aplicació de mesures cautelars als polítics investigats en les fases prèvies del procés.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Tergiversar la presumpció d’innocència. </a:t>
            </a:r>
            <a:endParaRPr lang="es-ES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28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72FEC-1910-1FED-B229-FC744A34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Primera part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7F75FA-BC7E-4074-5FE1-14702DA04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4625"/>
            <a:ext cx="10515600" cy="3682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a-ES" sz="5400" b="1" dirty="0">
                <a:latin typeface="Arial Black" panose="020B0A04020102020204" pitchFamily="34" charset="0"/>
              </a:rPr>
              <a:t>ALGUNES CONSIDERACIONS TEÒRIQUES</a:t>
            </a:r>
            <a:endParaRPr lang="es-ES" sz="5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68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2FF4C-8BAA-E862-A690-3CC920206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Els actors clau.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6BD01C-ACF3-49D3-6C09-30EF5A18C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49856"/>
          </a:xfrm>
        </p:spPr>
        <p:txBody>
          <a:bodyPr>
            <a:normAutofit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de les funcions més importants és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construcció del procés penal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admissió de proves de dubtosa credibilitat (testificals, documentals, pericials),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inadmissió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proves de descàrrec.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Marcar els tempos del procés penal en funció de la conjuntura política i comunicar les resolucions judicials als mitjans abans de notificar-les a les parts.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Dirigir les sessions del judici oral evitant la pràctica de proves que dificultin (acaraments) o posin en entredit el relat de l’acusació (no permetent el contrast entre el document i el testimoni).   </a:t>
            </a: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5301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187AD-AC66-70E1-2064-04197FF4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Els actors clau.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6739D5-BA5C-595A-A6C2-BA3911E87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469"/>
            <a:ext cx="10515600" cy="49304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a-ES" sz="3200" b="1" dirty="0">
                <a:latin typeface="Arial" panose="020B0604020202020204" pitchFamily="34" charset="0"/>
                <a:cs typeface="Arial" panose="020B0604020202020204" pitchFamily="34" charset="0"/>
              </a:rPr>
              <a:t>3. Forces i Cossos de Seguretat. La policia política.</a:t>
            </a:r>
          </a:p>
          <a:p>
            <a:pPr algn="just"/>
            <a:r>
              <a:rPr lang="ca-ES" sz="3000" dirty="0">
                <a:latin typeface="Arial" panose="020B0604020202020204" pitchFamily="34" charset="0"/>
                <a:cs typeface="Arial" panose="020B0604020202020204" pitchFamily="34" charset="0"/>
              </a:rPr>
              <a:t>Es tracta de la policia en funcions de policia judicial. </a:t>
            </a:r>
          </a:p>
          <a:p>
            <a:pPr algn="just"/>
            <a:r>
              <a:rPr lang="ca-ES" sz="3000" dirty="0">
                <a:latin typeface="Arial" panose="020B0604020202020204" pitchFamily="34" charset="0"/>
                <a:cs typeface="Arial" panose="020B0604020202020204" pitchFamily="34" charset="0"/>
              </a:rPr>
              <a:t>La transgressió més perversa d’aquesta funció és la de policia política (o patriòtica), formada bàsicament per policies en excedència o jubilats. </a:t>
            </a:r>
          </a:p>
          <a:p>
            <a:pPr algn="just"/>
            <a:r>
              <a:rPr lang="ca-E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Reben l’encàrrec de fabricar les proves documentals (generalment informes d’intel·ligència) ja siguin en suport àudio o vídeo.</a:t>
            </a:r>
            <a:endParaRPr lang="es-E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S’infiltren en organitzacions, col·lectius o traven amistat amb persones properes a l’enemic que es vol eliminar. </a:t>
            </a:r>
            <a:endParaRPr lang="es-E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L’ús</a:t>
            </a:r>
            <a:r>
              <a:rPr lang="ca-E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fons reservats i el seu contacte amb el CNI els porta a accedir a recursos econòmics i tecnològics per obtenir proves de càrrec de manera il·legal. </a:t>
            </a:r>
            <a:endParaRPr lang="es-E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982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6D6A5-7C1B-33B4-1A98-19B50B3C5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Els actors clau.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DF676B-3B9F-D7C3-CC80-3D29DB028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735"/>
            <a:ext cx="10515600" cy="4802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Els mitjans de comunicació.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l’àmbit de la guerra judicial ens referim, talment succeeix amb la judicatura, del que s’anomena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periodisme d’Estat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 periodisme d’amiguets).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tracta d’un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periodisme amb un biaix ideològic molt determinat que publica informacions sense contrastar les fonts 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 fa amb una intencionalitat política determinada: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contribuir en la construcció d’un relat mediàtic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xarxes socials actuen com a altaveus o amplificadors de les consignes polítiques publicades als mitjans. També contribueixen al linxament mediàtic de l’enemic polític.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6612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6B299-28C9-7BB5-06DF-DB89B250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Instruments legals i processals.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EAF791-37FF-D98D-3D77-728B59F63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La fase d’instrucció. 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investigacions prospectives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poden ser una forma eficaç per iniciar una causa penal. Se les coneix com a 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inquisició general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causa general</a:t>
            </a:r>
            <a:r>
              <a:rPr lang="ca-ES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tracta d’una investigació penal que desborda injustificadament els límits materials del que es coneix com a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notitia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criminis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arteix d’una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indagació general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sobre la vida d’una persona -i del seu entorn familiar- per buscar elements criminals o fabricar uns fets concrets de naturalesa penal que obrin la porta a la fase d’instrucció.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4716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CBF03-AD02-03B1-C820-18F9C887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Instruments legals i processals.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9F934A-F0F5-30D7-07B7-B1D709A19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41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detenció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posada en disposició de l’autoritat judicial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és un element clau. 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Reclama fer-se en una hora concreta, prèviament filtrada als mitjans.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de ser el suficientment espectacular per transformar la presumpció d’innocència en una presumpció de culpabilitat (pena del telenotícies).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imatges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dels inculpats han de tenir un segon efecte: provocar un judici paral·lel, televisiu.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programes de màxima audiència, degudament farcits de periodisme d’Estat, actuen com altaveus per desplegar un llenguatge entre bèl·lic i judicial (rebel·lió, colpistes, fugats de la justícia, etc.).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7501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289B5-AA0D-5E5F-763D-41BE94AA3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Instruments legals i processals.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508841-DE72-502E-6F0D-AF632BEF2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L’impacte de la detenció, els judicis paral·lels i el llenguatge bèl·lic tenen com objectiu fer més tolerables per l’opinió pública les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mesures cautelars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es puguin prendre en l’esdevenir del procés en fase instructora:</a:t>
            </a:r>
          </a:p>
          <a:p>
            <a:pPr lvl="1"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empresonament preventiu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líders polítics o socials sense la concurrència dels requisits legals (evitar la fugida o la destrucció de proves, assegurar el bon fi del procés, etc...). </a:t>
            </a:r>
          </a:p>
          <a:p>
            <a:pPr lvl="1"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aplicació de l’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384 bis de la Llei Crim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(suspensió de càrrec electe amb la consegüent vulneració del dret fonamental al sufragi actiu i passiu)</a:t>
            </a:r>
          </a:p>
          <a:p>
            <a:pPr lvl="1"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Impossibilitat de sortir del territori nacional.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0898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441DDA-6A50-C488-18BE-F6FB9654E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Instruments legals i processals.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F8836E-1C54-77C1-BFC9-059D17C2A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ca-ES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forum</a:t>
            </a:r>
            <a:r>
              <a:rPr lang="ca-ES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shopping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(la recerca d’un jutjat afí) consistent en la recerca d’un jutge alienat amb l’estratègia del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fet que vulnera el dret constitucional al jutge predeterminat per la llei.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altre element processal de vital importància (a banda de la presó provisional) és el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secret de sumari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Una prerrogativa processal que es transforma en una manta que tapa actuacions processals i vulnera els drets dels investigats.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399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1A800-7B36-DFFB-AB11-B06822CB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Instruments legals i processals.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408FA2-AA1C-2FFC-6A75-2FE2A6602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judici polític. </a:t>
            </a:r>
            <a:endParaRPr lang="es-E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judici polític és 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culminació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i, alhora, 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posada en escena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l’estratègia del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També esdevé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l’instrument final que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legitima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l’estratègia de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desplegada fins al moment.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altra banda, la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vista oral és una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representació pública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en termes de procés penal, de l’estratègia judicial de destrucció de l’enemic polític.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termes polítics i salvant les distàncies seria una mena </a:t>
            </a:r>
            <a:r>
              <a:rPr lang="ca-ES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</a:t>
            </a:r>
            <a:r>
              <a:rPr lang="ca-ES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Impeachment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0822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8813B-FBB2-6F77-EA99-97928996A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Segona part.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32736-6387-C9A8-DC0C-4E3132E4D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668" y="2334827"/>
            <a:ext cx="10515600" cy="30875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a-ES" sz="6000" dirty="0">
                <a:latin typeface="Arial Black" panose="020B0A04020102020204" pitchFamily="34" charset="0"/>
              </a:rPr>
              <a:t>LA DERIVA CAP A UN ESTAT JUDICIAL</a:t>
            </a:r>
            <a:endParaRPr lang="es-ES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7846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974AF-FCFF-0100-2B65-6846A1E0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20F5C1-2785-2C02-8894-F56B2F5DF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52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Com s’arriba d’un Estat democràtic i de dret a un Estat judicial?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Steven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Levitsky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i Daniel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Ziblatt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al llibre </a:t>
            </a:r>
            <a:r>
              <a:rPr lang="ca-ES" i="1" dirty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ca-ES" i="1" dirty="0" err="1">
                <a:latin typeface="Arial" panose="020B0604020202020204" pitchFamily="34" charset="0"/>
                <a:cs typeface="Arial" panose="020B0604020202020204" pitchFamily="34" charset="0"/>
              </a:rPr>
              <a:t>mueren</a:t>
            </a:r>
            <a:r>
              <a:rPr lang="ca-ES" i="1" dirty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ca-ES" i="1" dirty="0" err="1">
                <a:latin typeface="Arial" panose="020B0604020202020204" pitchFamily="34" charset="0"/>
                <a:cs typeface="Arial" panose="020B0604020202020204" pitchFamily="34" charset="0"/>
              </a:rPr>
              <a:t>democracias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(Ariel, 2018) ens venen a dir que el pas d’una democràcia a una dictadura tova (aquí a una dictadura de la toga) arriba quan es comencen a transgredir les 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normes de convivència no escrites (punts cecs; angles morts). 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N’identifiquen de dos tipus: </a:t>
            </a:r>
          </a:p>
          <a:p>
            <a:pPr lvl="1" algn="just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Tolerància mútua 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(és la disposició col·lectiva d’acordar no estar d’acord)</a:t>
            </a:r>
          </a:p>
          <a:p>
            <a:pPr lvl="1" algn="just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Contenció institucional 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(renunciar a l’exercici d’un dret que si bé respecta la llei, vulnera el seu esperit).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87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66BAB-DC62-8473-60D9-546BE760F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4000" b="1" dirty="0">
                <a:latin typeface="Arial Black" panose="020B0A04020102020204" pitchFamily="34" charset="0"/>
              </a:rPr>
              <a:t>LAWFARE. Qüestions generals. </a:t>
            </a:r>
            <a:endParaRPr lang="es-ES" sz="4000" b="1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CF9A24-E9DC-E7F9-0E40-7026D62E6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34698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LAWFARE és un fenomen poc conegut i, fins al dia d’avui, poc estudiat, si més no al nostre país. Ha estat molt més treballat als EEUU i a l’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Amèrica llatina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Consegüentment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existeixen poques publicacions editades a casa nostra que tractin el fenomen des d’una vessant teòrica o pràctica.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Sovint l’acadèmia es refereix al LAWFARE com una forma de cop d’Estat tou o cop d’Estat per mitjans legals. 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Certament el LAWFARE és una estratègia de lluita per assolir un objectiu polític servint-se de la força coercitiva del Dret.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196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5C046-AE5A-B388-7C66-3615B522E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B70D50-1455-559F-41E4-7CEFE5EB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El cas més important i que marca un abans i un després és la STC 31/2010. Sentència de l’Estatut.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Mai abans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 s’havia debatut intensament i havia estat votat majoritàriament al Parlament de Catalunya i a les Corts espanyoles.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 abans una norma havia gaudit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tanta legitimitat política i legitimitat democràtica. 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Mai abans un Estatut (via art. 151 CE) havia estat objecte d’un recurs d’inconstitucionalitat. </a:t>
            </a:r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4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1CEAC-B566-8879-CAE2-633CC00C6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BD2AD-5D0C-2D07-D2E9-9338C18F5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sentència va ser, en paraules del constitucionalista Javier Pérez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Royo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formalment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una sentència però 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materialment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era un cop d’Estat.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limina el dret a l’autonomia i deixa sense efecte el principi democràtic. Anul·la els mecanismes inherents al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pacte polític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és un fet menor: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pacte polític és l’expressió política, jurídicament articulada, d’un compromís entre el principi d’unitat (Estat) i el dret a l’autonomia (Catalunya) vehiculat a través de les seves institucions i referendat pel cos electoral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Es tractaria d’un cop d’Estat jurídic a la manera formulada per Hans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Kelsen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63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91B0B-349A-94DA-A0B6-3E1B3DB5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6A46D3-602C-4672-303F-7BCC21ED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Perquè un cop d’Estat tou?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Trencament de la 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doble garantia 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que està en la base dels Estatuts del 151 CE.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Catalunya podia imposar-li a l’Estat espanyol l’Estatut que ella volgués (en aquest cas, l’aprovat pel Parlament el 30 de setembre de 2005) ni l’Estat espanyol podia imposar-li el que a ell li agradés (aprovat a les Corts previ pas Comissió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aquest darrer cas, el cos electoral podia rebutjar la proposta espanyola. La CE els atorgava la darrera paraula.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han faltat autors que han parlat “d’arbitratge del poble” com element de garantia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8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79AD9-CB51-6277-1794-8EC515240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9B077F-2F1D-1561-5407-36F4EE194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190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del punt de vista del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dret constitucional democràtic, la integració de la “nacionalitat” en l’Estat –raó de ser de la Constitució Territorial– és el resultat de la combinació de 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democràcia representativa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democràcia directa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representativa s’exerceix a través dels dos parlaments (l’autonòmic i les Corts Generals) i la directa a través del referèndum, que perfecciona la voluntat.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 altre òrgan mancat de legitimitat democràtica representativa o directa podia intervenir per alterar, esmenar o anular el pacte polític assolit.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Ergo: el Tribunal Constitucional s’havia de mantenir al marge de la reforma.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345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670A9C-444C-D965-96F7-495A1ED75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CBA9B-AC30-B4E4-7DC5-7D6E8A729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Recusacions i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contrarecusacions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(Pablo Pérez Tremps, Roberto Garcia Calvo). Objectiu: assegurar-se una majoria conservadora o una de progressista al si del Plenari. 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S’aparta a la presidenta Maria Emilia Casas (assessorament il·legal). Mandats caducats / Reforma de la LOTC. 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Pacte de la </a:t>
            </a:r>
            <a:r>
              <a:rPr lang="ca-ES" b="1" dirty="0" err="1">
                <a:latin typeface="Arial" panose="020B0604020202020204" pitchFamily="34" charset="0"/>
                <a:cs typeface="Arial" panose="020B0604020202020204" pitchFamily="34" charset="0"/>
              </a:rPr>
              <a:t>Maestranza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Fotografia a la Plaça de braus de la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Maestranza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de Sevilla.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La ponència d’Elisa Pérez Vera (5ª) no havia estat assumida per la majoria dels conservadors.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proposta de Guillermo Jiménez tindria una elaboració ràpida. Seria coneguda per tots els togats i rebria, com és sabut, el suport majoritari; però no l’adhesió unànime (6 a 4). </a:t>
            </a:r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945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DF427-2A50-E4DF-67F1-2376A5E47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DD6824-201D-DA7B-95EB-428E447FB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 fontScale="92500"/>
          </a:bodyPr>
          <a:lstStyle/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La politització de la justícia (2013 – 2014).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L’any 2013, el Govern i el CGPJ es posaven d’acord per nomenar els magistrats del TC que legalment els corresponia designar. Concretament, dos el Govern i dos el CGPJ.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del Govern van ser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Pedro González </a:t>
            </a:r>
            <a:r>
              <a:rPr lang="ca-ES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Trevijano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Enrique López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No eren juristes neutres.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González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Trevijano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havia estat rector de la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Universidad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Rey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Juan Carlos. El seu rectorat va coincidir amb els escàndols del tracte de favor rebut per alumnes com Pablo Casado o Cristina Cifuentes.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ajudava a la neutralitat exigida, que fos un col·laborador habitual de la FAES.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3899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6161A-FB25-D497-580F-DA593CA4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6258A7-4325-A355-2A2B-B74776E4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7420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cas d’Enrique López va ser més controvertit. 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 a portaveu del CGPJ durant els anys del govern Zapatero, es va guanyar la fama d’opositor a les principals lleis aprovades pel PSOE; especialment l’Estatut català, la Llei de Violència de Gènere o la Llei per a la Memòria Històrica.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Després de diversos intents per nomenar-lo magistrat del TC, 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PP se’n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 sortir –era el primer magistrat en accedir-hi sense passar pel Tribunal Suprem–. López va dimitir per judici per alcoholèmia un any després del nomenament.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04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3C6CAC-7C2F-2353-A2F0-749BD0608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5CDC67-191E-BE80-622C-19D456A74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Isabel Díaz Ayuso el va rescatar de les tenebres del desprestigi per nomenar-lo conseller de Justícia, Interior i Víctimes del Terrorisme de la Comunitat de Madrid.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López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havia estat recusat en els casos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Gürtel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Bárcenas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Els arguments per admetre la recusació havien estat dos: un ascens al CGPJ i al TC de la mà del PP i la seva sovintejada participació a la FAES.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nomenaments del CGPJ van ser més salomònics. Un va ser conservador, Santiago Martínez Vares. L’altre progressista, Juan Antonio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Xiol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Rios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601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5D1AD-9A15-D11A-4C9B-F486D1660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25B65A-62DC-3FAE-6A25-C918686A3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Amb aquests nomenaments,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els conservadors, afins a les tesis del PP (i molts d’ells considerats d’ultradreta), passarien a ser majoria en el plenari. 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La cirereta del país arribaria uns dies més tard: Francisco Pérez de los Cobos, militant del PP fins i tot en l’exercici de les seves funcions com a magistrat del TC, seria designat com a president. </a:t>
            </a:r>
          </a:p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De los Cobos havia amagat en les compareixences davant les Corts la condició de militant actiu del PP a l’hora de passar el tràmit com a magistrat del Constitucional.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922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479DC-9D78-E1BB-AD95-0D9C66D7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FE7973-3B6E-343D-9289-FB382A6C3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És en aquest context que al març de 2014 es fa pública una sentència importantíssima perquè obre la porta a la </a:t>
            </a:r>
            <a:r>
              <a:rPr lang="ca-ES" b="1" dirty="0" err="1">
                <a:latin typeface="Arial" panose="020B0604020202020204" pitchFamily="34" charset="0"/>
                <a:cs typeface="Arial" panose="020B0604020202020204" pitchFamily="34" charset="0"/>
              </a:rPr>
              <a:t>judicialització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 de la política. STC 42/2014.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Govern del PP impugna, per la via del recurs d’inconstitucionalitat, la Resolució 5/X (“Declaració de sobirania i del dret a decidir del poble de Catalunya”).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Adoptada per unanimitat després de la renovació del TC, és una sentència estranya. Text breu i to volgudament conciliador. En el fons, la brevetat i el to són una impostura.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STC 42/2014 esdevé un artefacte demolidor per l’exercici de la política en un sistema parlamentari.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22504-3CB3-18B7-3B43-0B69EF57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 rerefons militar.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67370A-5AA1-85E0-9227-4249C8562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4602"/>
          </a:xfrm>
        </p:spPr>
        <p:txBody>
          <a:bodyPr>
            <a:normAutofit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concepte en qüestió és resultat de la combinació de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(llei) i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(guerra).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Carl von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Clausewitz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 vincular l’estratègia militar i els objectius de la política quan va afirmar que la guerra era la continuació de la política per altres mitjans.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Servint-nos d’aquesta cita, partirem d’una nova realitat: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guerra (</a:t>
            </a:r>
            <a:r>
              <a:rPr lang="ca-ES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híbrida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necessàriament reclama de l’ús d’armes, malgrat que exigeix una confrontació entre dues parts amb interessos antagònics o contraposats.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agafem aquesta premissa al peu de la lletra, un procés judicial entraria dins d’aquesta definició.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69135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6D499-0978-8EA5-6D5D-304B44422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510393-F2F4-5045-69B7-70753E223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7420"/>
          </a:xfrm>
        </p:spPr>
        <p:txBody>
          <a:bodyPr>
            <a:normAutofit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D’entrada el recurs del PP obligava al TC a manifestar-se sobre el control de constitucionalitat de resolucions parlamentàries sense valor de llei. 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sigui: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valorar la constitucionalitat de manifestacions polítiques.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era la primera vegada que el Constitucional se li demanava enjudiciar una declaració política.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 ho havia fet abans en motiu de la impugnació del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 Ibarretxe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a-E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interlocutòria 135/2004, que havia resolt el contenciós, era clara: les declaracions polítiques no poden ser objecte de control constitucional fins que no tinguin forma de llei.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1565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351AF-C985-7F48-A5A4-6EC87FCAE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DA0101-8542-0F7B-15A3-A487D783C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STC 42/2014 ho canvia tot.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Allí on el TC deia que no es podia entrar a valorar els actes polítics perquè no eren susceptibles de crear efectes jurídics, ara manifesta el contrari.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 Tribunal força el dret del tal manera que acaba dient el que no vol dir però no té més remei que dir-ho per tal d’assolir l’objectiu buscat: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controlar l’exercici de la política parlamentària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Tant és així que en un punt del raonament, arriba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reconèixer que la Resolució del Parlament no té efectes vinculants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(ni pels ciutadans ni pel Govern). </a:t>
            </a:r>
          </a:p>
        </p:txBody>
      </p:sp>
    </p:spTree>
    <p:extLst>
      <p:ext uri="{BB962C8B-B14F-4D97-AF65-F5344CB8AC3E}">
        <p14:creationId xmlns:p14="http://schemas.microsoft.com/office/powerpoint/2010/main" val="22969711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67E381-913A-DA40-303B-F2A6AEEF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B1C924-A8F2-A2C2-53DA-4BAC82FFA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algn="just"/>
            <a:r>
              <a:rPr lang="ca-E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és aleshores quan deixa una enigmàtica frase –una més– per la història del constitucionalisme espanyol: “</a:t>
            </a:r>
            <a:r>
              <a:rPr lang="ca-ES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 </a:t>
            </a:r>
            <a:r>
              <a:rPr lang="ca-ES" sz="28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jurídico</a:t>
            </a:r>
            <a:r>
              <a:rPr lang="ca-ES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 se </a:t>
            </a:r>
            <a:r>
              <a:rPr lang="ca-ES" sz="28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agota</a:t>
            </a:r>
            <a:r>
              <a:rPr lang="ca-ES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lo </a:t>
            </a:r>
            <a:r>
              <a:rPr lang="ca-ES" sz="28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vinculante</a:t>
            </a:r>
            <a:r>
              <a:rPr lang="ca-E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en la feblesa de l’argument que el TC fixa un perillós precedent: contribueix a dificultar la distinció entre l’àmbit polític i l’àmbit jurídic.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del recurs –i la posterior intervenció del TC– era fer penetrar el Tribunal en un terreny de joc fins aleshores vedat: el del control de la política.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 abans s’havia arribat tant lluny perquè els precedents jurisprudencials anaven en una direcció: respectar la separació de poders.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0062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222E8-47B8-2424-2B57-35CDFC53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5081-8A63-326A-5763-33BC8255E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Aprovació de la Llei Orgànica 15/2015, de reforma de la Llei Orgànica 2/1979 del Tribunal Constitucional.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va dotar al TC de la capacitat d’execució de les seves sentències, fet que alterava el seu paper de màxim intèrpret de la CE i el situava en la dinàmica dels tribunals ordinaris.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 a dir que les seves sentències ja eren d’obligat compliment i gaudien dels efectes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erga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omnes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era la primera vegada s’utilitzava una majoria absoluta al Congrés dels Diputats per fer-se una llei a mida per perseguir i eliminar la dissidència política.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2004 </a:t>
            </a:r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va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modificar el Codi Penal per tal de tipificar com a delicte la celebració no autoritzada d’un referèndum.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739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9020C-63F6-89B9-F81B-C58FDDE3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3C5FFF-0F44-D775-CD03-E737EAB73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mesures d’execució permetien al Tribunal exigir a altres institucions i autoritats configurades en virtut d’un mandat democràtic directe el compliment de les seves resolucions en el termini que ell mateix fixés. Això incloïa Parlaments i Governs.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Davant d’un eventual incompliment, el Tribunal podia adoptar mesures que anaven des de multes de fins a 30.000 euros diaris (fins al compliment efectiu de la resolució) fins a acordar la suspensió de les autoritats responsables de l’incompliment.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darrera instància, deducció de testimonis de particulars a la Fiscalia General de l’Estat per exigir la responsabilitat penal que pugui correspondre.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5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E645B-954B-39A3-5EE5-4418C989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E232CA-E256-1AAB-1696-FAEA05A11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mitjà d’una llei orgànica s’estava alterant el perímetre constitucional que fixava la norma fonamental a l’hora de configurar el Tribunal i, per extensió, la justícia constitucional.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més de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reconfigurar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 marc de relacions del Tribunal amb altres poders de l’Estat com eren els governs autonòmics i els parlaments autonòmics.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cop d’Estat a la manera de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Kelsen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quedava consumat: es trencaven tots els principis que garantien el funcionament democràtic d’un Estat: el de separació de poders, el d’immunitat i inviolabilitat parlamentària.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924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D3A87-641A-38E1-2ACA-EC483CF03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F73FB8-2443-99C2-ACD5-825750356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La criminalització de la dissidència. STC 259/2015.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L’antecedent és l’estratègia del “Tot és ETA”, la Llei Orgànica 6/2002 de Partits Polítics i els requeriments desatesos a la Mesa del Parlament Basc perquè il·legalitzés el grup parlamentari d’Euskal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Herritarrok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la posterior condemna, per desobediència, del president Juan Maria Atutxa, el vicepresident Gorka Knorr i la secretària Conxi Bilbao.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eren els arguments per no atendre el requeriment; ambdós fruit de la pròpia jurisprudència del Suprem: la inviolabilitat parlamentària i el fet que grup parlamentari no és el mateix que partit polític.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5718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987EF-BB20-3597-3C5A-53C13A24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4661BF-B259-075B-BBED-558AA1AEC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és sabut el Tribunal Constitucional va denegar l’empara i el cas va arribar a la justícia europea.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TEDH va resoldre que Atutxa, Knorr i Bilbao no havien tingut un judici just. Havien estat condemnats sense que se’ls hagués escoltats. O sigui: d’oïdes.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altres paraules: se’ls havia aplicat el dret penal de l’enemic.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Eren autors d’un delicte no pel què havien fet; sinó per qui eren i què pensaven.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Aquest és l’antecedent de la STC 259/2015.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333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A68EE-F753-34B9-B413-A552C1E65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517DFF-2F96-72A1-4C78-F68BB726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728"/>
          </a:xfrm>
        </p:spPr>
        <p:txBody>
          <a:bodyPr>
            <a:normAutofit fontScale="92500"/>
          </a:bodyPr>
          <a:lstStyle/>
          <a:p>
            <a:pPr algn="just"/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Coses que passen al 2015.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el principi de la criminalització de la justícia, amb permís de la causa penal oberta contra el president Mas, la vicepresidenta Joana Ortega i els consellers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Rigau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Oms.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produeix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primera acció considerada colpista: eleccions celebrades el 27 de setembre de 2015 (políticament plebiscitàries).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resposta serà la reforma del Codi Penal de 2015 i l’aprovació de la Llei de Seguretat Ciutadana; anomenada Llei Mordassa.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segona actuació considerada colpista serà la Resolució 1/XI, de 9 de novembre, d’inici del procés polític a Catalunya. Sobre aquesta resolució s’interposa el recurs d’inconstitucionalitat.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1388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DD02B-6A88-52D9-DF59-CD5DC711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DACF45-F159-258E-8402-EAA1C70F8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STC 259/2015 s’expressa amb una contundència mai abans vista sobre els límits del debat polític en el marc de la CE.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això afecta a la Mesa del Parlament, que ha de fer un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previ de constitucionalitat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assegurar que el debat polític quedarà enquadrat dins del marc legal.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TC, amb aquesta interpretació, està condicionant el dret a la iniciativa parlamentària.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Aquesta no conforma, per sí mateixa, la voluntat del Parlament;  és un dret al procés parlamentari que inclou el dret al debat i a la deliberació i que pot alterar –o no– la voluntat d’una iniciativa en virtut, precisament, del debat polític.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1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950BE-DADB-1595-03B0-82C15ADA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 rerefons militar.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26F524-61FD-F00C-2A83-870BC7E64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2811"/>
            <a:ext cx="10515600" cy="4730063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Però el procés judicial no està concebut ni dissenyat per confrontar posicions polítiques antagòniques. Ni pot ser utilitzat com a eina per destruir una minoria per part d’una majoria.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aquesta vessant estratègica,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llei és utilitzada com un mitjà necessari per assolir un objectiu militar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concepte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 ser posat en circulació l’any 2001, després de la publicació d’un article escrit per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Charles J. </a:t>
            </a:r>
            <a:r>
              <a:rPr lang="ca-ES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Dunlap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General de les Forces Aèries Estatunidenques i professor de la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Duke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Law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School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era la primera vegada que algú parlava de la llei com un instrument de guerra.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19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14F51-19B1-43D9-E5B4-444F3BF8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B24EE3-BDD0-7181-097A-DE59936AC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TC es serveix d’un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fonamentalisme constitucionalista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fortament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vinculat amb el principi de legalitat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poc deferent amb altres valors i principis com el democràtic o el de pluralisme polític.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És la Constitució –i cap altre norma ni principi ni valor– allò que marca el cànon de legitimitat.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Però allò que resulta interessant de la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STC 259/2015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serà la sentència en sí mateixa. Aquesta es convertirà en el punt de partida per futures resolucions que, en aplicació de la reforma de la LOTC,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permetrà obrir la via penal contra els líders independentistes del Parlament i del Govern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594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FAEE6-DB7A-9D43-4FC1-8C24C2537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</a:t>
            </a:r>
            <a:r>
              <a:rPr lang="ca-ES" b="1" dirty="0">
                <a:latin typeface="Arial Black" panose="020B0A04020102020204" pitchFamily="34" charset="0"/>
              </a:rPr>
              <a:t>La construcció d’un Estat judicial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3BF959-2ED5-A33E-7F08-352225649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partir de la STC 215/2015 ja no s’interposaran recursos per impugnar actes concrets per reclamar-ne la inconstitucionalitat.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L’estratègia passarà per aprofitar la via dels incidents d’execució per imputar al màxim de líders independentistes per desobediència al Tribunal Constitucional.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Aquest és l’inici concret de l’estratègia de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contra l’independentisme català.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31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6F452-5AFC-42BC-586B-94E54D9DC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El rerefons militar. 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DEFFD2-6271-3266-AB34-811F82EA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2239"/>
            <a:ext cx="10515600" cy="4496586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anys abans, al 1999,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Qian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Liang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Wang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Xiangsui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–coronels de l’Exèrcit Popular Xinès– argumentaven com la Xina podia vèncer un oponent tecnològicament superior com els EUA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mitjà d’una guerra que no havia de ser necessàriament militar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definició que més s’ajusta al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clau catalana i espanyola és la que va oferir John L.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Comaroff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l’any 2001.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Comaroff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concebia 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l’ús coercitiu de la llei com a mitjà al servei de les elits per aconseguir la subordinació, la conquesta i el control de les poblacions subalternes i, en general, de les minories. </a:t>
            </a:r>
            <a:endParaRPr lang="es-ES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3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1EDEF-6A9E-7CA7-37BE-11593B7C9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9355EF-D9C8-DA6B-D27C-9E3F49BB3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87564"/>
          </a:xfrm>
        </p:spPr>
        <p:txBody>
          <a:bodyPr>
            <a:normAutofit fontScale="92500"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subsumir una acció dins el que considerem com a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cal passar dos tests: </a:t>
            </a:r>
          </a:p>
          <a:p>
            <a:pPr marL="0" indent="0" algn="just">
              <a:buNone/>
            </a:pP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(1) l’executor ha de servir-se del dret per crear efectes 	iguals </a:t>
            </a:r>
            <a:r>
              <a:rPr lang="ca-ES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	similars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aquells tradicionalment buscats per la 	guerra </a:t>
            </a:r>
            <a:r>
              <a:rPr lang="ca-ES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militar 	convencional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(2) l’executor ha d’actuar motivat per debilitar o destruir un 	adversari polític. </a:t>
            </a:r>
          </a:p>
          <a:p>
            <a:pPr marL="0" indent="0" algn="just">
              <a:buNone/>
            </a:pP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(3) Defensa de la raó d’Estat.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cas català, el </a:t>
            </a:r>
            <a:r>
              <a:rPr lang="ca-ES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lawfare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irromp amb l’objectiu de neutralitzar –més i tot, eliminar– una minoria </a:t>
            </a:r>
            <a:r>
              <a:rPr lang="ca-E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territorialitzada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amb aspiracions d’incrementar el poder polític i voluntat emancipadora.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6332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D51D3-68A4-91C4-DE5F-1143282C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E2E2DC-79CA-9952-CF9B-1B7C6CD4D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Dimensió estratègica. </a:t>
            </a:r>
            <a:endParaRPr lang="es-ES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L’estratègia política i militar entra en joc allí on neix o persisteix un conflicte real o potencial en el qual hi ha interessos polítics en col·lisió.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També es presenta en escenaris on hi ha dues posicions enfrontades, la qual cosa no deixa de reflectir els orígens militars del concepte </a:t>
            </a:r>
            <a:r>
              <a:rPr lang="ca-ES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estratègia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tota estratègia, aquesta respon a la voluntat d’assolir un objectiu: fer un cop d’Estat per canviar el govern o defensar la raó d’Estat en cas de ser govern; sempre des de un pretès respecte a la llei (respecte al principi de legalitat).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55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AA7AB-2329-615D-237F-82A0896E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4400" b="1" dirty="0">
                <a:latin typeface="Arial Black" panose="020B0A04020102020204" pitchFamily="34" charset="0"/>
              </a:rPr>
              <a:t>LAWFARE. La triple dimensió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CDDEFB-0E6B-DA30-E6C2-462E5A139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06417"/>
          </a:xfrm>
        </p:spPr>
        <p:txBody>
          <a:bodyPr>
            <a:normAutofit/>
          </a:bodyPr>
          <a:lstStyle/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Fixat un primer element –el mètode legal– cal desenvolupar un segon element que serien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 mitjans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En la mesura que el mètode és l’ús de l’ordenament jurídic, resulta lògic interpel·lar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poder judicial –amb ajuda dels cossos i forces de seguretat– com a mitjà més adient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 dir-se que, en aquesta dinàmica de guerra legal,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togues passen a substituir els uniformes militars. </a:t>
            </a:r>
            <a:endParaRPr lang="es-ES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a-E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’ha denominat aquest fenomen com un </a:t>
            </a:r>
            <a:r>
              <a:rPr lang="ca-E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cop d’Estat tou </a:t>
            </a:r>
            <a:r>
              <a:rPr lang="ca-E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–en mans de jutges i fiscals–, sent el cop d’Estat tradicional patrimoni únic de l’estament militar. </a:t>
            </a:r>
            <a:endParaRPr lang="es-E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6272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5155</Words>
  <Application>Microsoft Office PowerPoint</Application>
  <PresentationFormat>Panorámica</PresentationFormat>
  <Paragraphs>247</Paragraphs>
  <Slides>51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6" baseType="lpstr">
      <vt:lpstr>Arial</vt:lpstr>
      <vt:lpstr>Arial Black</vt:lpstr>
      <vt:lpstr>Calibri</vt:lpstr>
      <vt:lpstr>Calibri Light</vt:lpstr>
      <vt:lpstr>Tema de Office</vt:lpstr>
      <vt:lpstr>LAWFARE. </vt:lpstr>
      <vt:lpstr>LAWFARE. Primera part</vt:lpstr>
      <vt:lpstr>LAWFARE. Qüestions generals. </vt:lpstr>
      <vt:lpstr>LAWFARE. El rerefons militar. </vt:lpstr>
      <vt:lpstr>LAWFARE. El rerefons militar. </vt:lpstr>
      <vt:lpstr>LAWFARE. El rerefons militar. </vt:lpstr>
      <vt:lpstr>LAWFARE. La triple dimensió</vt:lpstr>
      <vt:lpstr>LAWFARE. La triple dimensió</vt:lpstr>
      <vt:lpstr>LAWFARE. La triple dimensió</vt:lpstr>
      <vt:lpstr>LAWFARE. La triple dimensió</vt:lpstr>
      <vt:lpstr>LAWFARE. La triple dimensió</vt:lpstr>
      <vt:lpstr>LAWFARE. La triple dimensió</vt:lpstr>
      <vt:lpstr>LAWFARE. La triple dimensió</vt:lpstr>
      <vt:lpstr>LAWFARE. La triple dimensió</vt:lpstr>
      <vt:lpstr>LAWFARE. La triple dimensió</vt:lpstr>
      <vt:lpstr>LAWFARE. La triple dimensió</vt:lpstr>
      <vt:lpstr>LAWFARE. Els actors clau.</vt:lpstr>
      <vt:lpstr>LAWFARE. Els actors clau.</vt:lpstr>
      <vt:lpstr>LAWFARE. Els actors clau.</vt:lpstr>
      <vt:lpstr>LAWFARE. Els actors clau.</vt:lpstr>
      <vt:lpstr>LAWFARE. Els actors clau.</vt:lpstr>
      <vt:lpstr>LAWFARE. Els actors clau.</vt:lpstr>
      <vt:lpstr>LAWFARE. Instruments legals i processals. </vt:lpstr>
      <vt:lpstr>LAWFARE. Instruments legals i processals. </vt:lpstr>
      <vt:lpstr>LAWFARE. Instruments legals i processals. </vt:lpstr>
      <vt:lpstr>LAWFARE. Instruments legals i processals. </vt:lpstr>
      <vt:lpstr>LAWFARE. Instruments legals i processals. </vt:lpstr>
      <vt:lpstr>LAWFARE. Segona part. 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  <vt:lpstr>LAWFARE. La construcció d’un Estat judicial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LAWFARE. </dc:title>
  <dc:creator>AST VDM</dc:creator>
  <cp:lastModifiedBy>AST VDM</cp:lastModifiedBy>
  <cp:revision>28</cp:revision>
  <dcterms:created xsi:type="dcterms:W3CDTF">2022-09-19T16:06:46Z</dcterms:created>
  <dcterms:modified xsi:type="dcterms:W3CDTF">2022-11-10T16:17:40Z</dcterms:modified>
</cp:coreProperties>
</file>