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4" r:id="rId4"/>
    <p:sldId id="257" r:id="rId5"/>
    <p:sldId id="265" r:id="rId6"/>
    <p:sldId id="258" r:id="rId7"/>
    <p:sldId id="284" r:id="rId8"/>
    <p:sldId id="260" r:id="rId9"/>
    <p:sldId id="267" r:id="rId10"/>
    <p:sldId id="269" r:id="rId11"/>
    <p:sldId id="262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70" r:id="rId25"/>
    <p:sldId id="266" r:id="rId26"/>
    <p:sldId id="268" r:id="rId27"/>
    <p:sldId id="273" r:id="rId28"/>
  </p:sldIdLst>
  <p:sldSz cx="9144000" cy="6858000" type="screen4x3"/>
  <p:notesSz cx="6797675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7" autoAdjust="0"/>
    <p:restoredTop sz="94660"/>
  </p:normalViewPr>
  <p:slideViewPr>
    <p:cSldViewPr>
      <p:cViewPr varScale="1">
        <p:scale>
          <a:sx n="50" d="100"/>
          <a:sy n="50" d="100"/>
        </p:scale>
        <p:origin x="111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0"/>
          </a:xfrm>
          <a:prstGeom prst="rect">
            <a:avLst/>
          </a:prstGeom>
        </p:spPr>
        <p:txBody>
          <a:bodyPr vert="horz" lIns="95570" tIns="47786" rIns="95570" bIns="47786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0"/>
          </a:xfrm>
          <a:prstGeom prst="rect">
            <a:avLst/>
          </a:prstGeom>
        </p:spPr>
        <p:txBody>
          <a:bodyPr vert="horz" lIns="95570" tIns="47786" rIns="95570" bIns="47786" rtlCol="0"/>
          <a:lstStyle>
            <a:lvl1pPr algn="r">
              <a:defRPr sz="1300"/>
            </a:lvl1pPr>
          </a:lstStyle>
          <a:p>
            <a:fld id="{0B17A647-7A2F-4371-8987-DE5EB2E57E9E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0" tIns="47786" rIns="95570" bIns="47786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5570" tIns="47786" rIns="95570" bIns="477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0"/>
          </a:xfrm>
          <a:prstGeom prst="rect">
            <a:avLst/>
          </a:prstGeom>
        </p:spPr>
        <p:txBody>
          <a:bodyPr vert="horz" lIns="95570" tIns="47786" rIns="95570" bIns="47786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0"/>
          </a:xfrm>
          <a:prstGeom prst="rect">
            <a:avLst/>
          </a:prstGeom>
        </p:spPr>
        <p:txBody>
          <a:bodyPr vert="horz" lIns="95570" tIns="47786" rIns="95570" bIns="47786" rtlCol="0" anchor="b"/>
          <a:lstStyle>
            <a:lvl1pPr algn="r">
              <a:defRPr sz="1300"/>
            </a:lvl1pPr>
          </a:lstStyle>
          <a:p>
            <a:fld id="{B8D318A7-F306-4E9D-B646-2C687C1587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65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5A9B-829F-4C51-83D5-0E3FCB64FD00}" type="datetimeFigureOut">
              <a:rPr lang="es-ES" smtClean="0"/>
              <a:pPr/>
              <a:t>18/10/2022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423C-9F4B-4E5D-9EB3-FE5EEF7A1B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473425"/>
          </a:xfrm>
        </p:spPr>
        <p:txBody>
          <a:bodyPr>
            <a:normAutofit fontScale="90000"/>
          </a:bodyPr>
          <a:lstStyle/>
          <a:p>
            <a:r>
              <a:rPr lang="ca-ES" b="1" dirty="0" smtClean="0"/>
              <a:t>Aspectes penals de la L.O. 10/2022, de 6 setembre, de garantia integral de la llibertat sexual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es-ES_tradnl" dirty="0" smtClean="0"/>
          </a:p>
          <a:p>
            <a:pPr algn="l"/>
            <a:r>
              <a:rPr lang="es-ES_tradnl" dirty="0" smtClean="0"/>
              <a:t>Marina Roig Altozano</a:t>
            </a:r>
          </a:p>
          <a:p>
            <a:pPr algn="l"/>
            <a:r>
              <a:rPr lang="es-ES_tradnl" dirty="0" smtClean="0"/>
              <a:t>Advocada </a:t>
            </a:r>
            <a:r>
              <a:rPr lang="es-ES_tradnl" dirty="0" smtClean="0"/>
              <a:t>penalista ROIG,BERGES &amp; MARTINEZ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ASPECTES PENALS SUBSTANTIUS DE LA REFORMA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Modificacions Codi Penal</a:t>
            </a:r>
            <a:endParaRPr lang="ca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a-ES" dirty="0" smtClean="0"/>
              <a:t>Part general:</a:t>
            </a:r>
          </a:p>
          <a:p>
            <a:pPr lvl="1"/>
            <a:r>
              <a:rPr lang="ca-ES" dirty="0" smtClean="0"/>
              <a:t>Tercer grau</a:t>
            </a:r>
          </a:p>
          <a:p>
            <a:pPr lvl="1"/>
            <a:r>
              <a:rPr lang="ca-ES" dirty="0"/>
              <a:t>Suspensió execució pena</a:t>
            </a:r>
          </a:p>
          <a:p>
            <a:pPr lvl="1"/>
            <a:endParaRPr lang="ca-ES" dirty="0"/>
          </a:p>
          <a:p>
            <a:r>
              <a:rPr lang="ca-ES" dirty="0" smtClean="0"/>
              <a:t>Part especial:</a:t>
            </a:r>
          </a:p>
          <a:p>
            <a:pPr lvl="1"/>
            <a:r>
              <a:rPr lang="ca-ES" dirty="0" smtClean="0"/>
              <a:t>Responsabilitat penal persones jurídiques</a:t>
            </a:r>
          </a:p>
          <a:p>
            <a:pPr lvl="1"/>
            <a:r>
              <a:rPr lang="ca-ES" dirty="0" smtClean="0"/>
              <a:t>Nous tipus delictius:</a:t>
            </a:r>
          </a:p>
          <a:p>
            <a:pPr lvl="2"/>
            <a:r>
              <a:rPr lang="ca-ES" dirty="0" err="1" smtClean="0"/>
              <a:t>Stalking</a:t>
            </a:r>
            <a:r>
              <a:rPr lang="ca-ES" dirty="0" smtClean="0"/>
              <a:t> (art. 172.ter.5 CP)</a:t>
            </a:r>
          </a:p>
          <a:p>
            <a:pPr lvl="2"/>
            <a:r>
              <a:rPr lang="ca-ES" dirty="0" err="1" smtClean="0"/>
              <a:t>Sexting</a:t>
            </a:r>
            <a:r>
              <a:rPr lang="ca-ES" dirty="0" smtClean="0"/>
              <a:t> (art. 197.7 CP)</a:t>
            </a:r>
          </a:p>
          <a:p>
            <a:pPr lvl="2"/>
            <a:r>
              <a:rPr lang="ca-ES" dirty="0" err="1" smtClean="0"/>
              <a:t>Assatjament</a:t>
            </a:r>
            <a:r>
              <a:rPr lang="ca-ES" dirty="0" smtClean="0"/>
              <a:t> de carrer (art. 173.4 CP)</a:t>
            </a:r>
          </a:p>
          <a:p>
            <a:pPr lvl="1"/>
            <a:r>
              <a:rPr lang="ca-ES" dirty="0" smtClean="0"/>
              <a:t>Reforma delictes:</a:t>
            </a:r>
          </a:p>
          <a:p>
            <a:pPr lvl="2"/>
            <a:r>
              <a:rPr lang="ca-ES" dirty="0" err="1" smtClean="0"/>
              <a:t>Stalking</a:t>
            </a:r>
            <a:r>
              <a:rPr lang="ca-ES" dirty="0" smtClean="0"/>
              <a:t> (art. 172 ter CP)</a:t>
            </a:r>
          </a:p>
          <a:p>
            <a:pPr lvl="2"/>
            <a:r>
              <a:rPr lang="ca-ES" dirty="0" smtClean="0"/>
              <a:t>Delictes contra la llibertat sexual (Títol VIII del Llibre II)</a:t>
            </a:r>
          </a:p>
          <a:p>
            <a:pPr lvl="1"/>
            <a:endParaRPr lang="ca-ES" dirty="0" smtClean="0"/>
          </a:p>
          <a:p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963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Autofit/>
          </a:bodyPr>
          <a:lstStyle/>
          <a:p>
            <a:r>
              <a:rPr lang="ca-ES" sz="2400" dirty="0" smtClean="0"/>
              <a:t>Tercer </a:t>
            </a:r>
            <a:r>
              <a:rPr lang="ca-ES" sz="2400" dirty="0" smtClean="0"/>
              <a:t>grau (art. 36 període seguretat penes &gt; a 5 anys):</a:t>
            </a:r>
            <a:endParaRPr lang="ca-ES" sz="2400" dirty="0" smtClean="0"/>
          </a:p>
          <a:p>
            <a:pPr lvl="1"/>
            <a:r>
              <a:rPr lang="ca-ES" sz="2000" dirty="0" smtClean="0"/>
              <a:t>s’amplia als delictes </a:t>
            </a:r>
            <a:r>
              <a:rPr lang="ca-ES" sz="2000" dirty="0" smtClean="0"/>
              <a:t>de tracta </a:t>
            </a:r>
            <a:r>
              <a:rPr lang="ca-ES" sz="2000" dirty="0" smtClean="0"/>
              <a:t>d’éssers humans l’aplicació </a:t>
            </a:r>
            <a:r>
              <a:rPr lang="ca-ES" sz="2000" dirty="0" smtClean="0"/>
              <a:t>obligatòria del </a:t>
            </a:r>
            <a:r>
              <a:rPr lang="ca-ES" sz="2000" dirty="0" smtClean="0"/>
              <a:t>període de </a:t>
            </a:r>
            <a:r>
              <a:rPr lang="ca-ES" sz="2000" dirty="0" smtClean="0"/>
              <a:t>seguretat quan la víctima sigui menor d’edat o discapacitada</a:t>
            </a:r>
            <a:endParaRPr lang="ca-ES" sz="2000" dirty="0" smtClean="0"/>
          </a:p>
          <a:p>
            <a:pPr lvl="1"/>
            <a:r>
              <a:rPr lang="ca-ES" sz="2000" dirty="0" smtClean="0"/>
              <a:t>es manté el període de seguretat </a:t>
            </a:r>
            <a:r>
              <a:rPr lang="ca-ES" sz="2000" dirty="0" smtClean="0"/>
              <a:t>obligatori pels </a:t>
            </a:r>
            <a:r>
              <a:rPr lang="ca-ES" sz="2000" dirty="0" smtClean="0"/>
              <a:t>delictes relatius a la prostitució i explotació sexual i corrupció de menors però quan el menor tingui menys de 16 anys (fins ara 13 anys)</a:t>
            </a:r>
          </a:p>
          <a:p>
            <a:pPr lvl="1"/>
            <a:r>
              <a:rPr lang="ca-ES" sz="2000" dirty="0"/>
              <a:t>e</a:t>
            </a:r>
            <a:r>
              <a:rPr lang="ca-ES" sz="2000" dirty="0" smtClean="0"/>
              <a:t>s manté el període de seguretat </a:t>
            </a:r>
            <a:r>
              <a:rPr lang="ca-ES" sz="2000" dirty="0" smtClean="0"/>
              <a:t>obligatori pels </a:t>
            </a:r>
            <a:r>
              <a:rPr lang="ca-ES" sz="2000" dirty="0" smtClean="0"/>
              <a:t>delictes d’agressió sexual sobre menors de </a:t>
            </a:r>
            <a:r>
              <a:rPr lang="ca-ES" sz="2000" dirty="0" smtClean="0"/>
              <a:t>16 anys</a:t>
            </a:r>
            <a:endParaRPr lang="ca-ES" sz="2000" dirty="0" smtClean="0"/>
          </a:p>
          <a:p>
            <a:pPr lvl="1"/>
            <a:r>
              <a:rPr lang="ca-ES" sz="2000" dirty="0"/>
              <a:t>e</a:t>
            </a:r>
            <a:r>
              <a:rPr lang="ca-ES" sz="2000" dirty="0" smtClean="0"/>
              <a:t>n els 3 casos no podrà classificar-se el penat en 3er grau sense valoració i informe específic sobre l’aprofitament pel reu del programa de tractament per a condemnats per agressió sexual 		</a:t>
            </a:r>
            <a:endParaRPr lang="ca-ES" sz="2000" dirty="0" smtClean="0"/>
          </a:p>
          <a:p>
            <a:r>
              <a:rPr lang="ca-ES" sz="2400" dirty="0" smtClean="0"/>
              <a:t>Suspensió de l’execució de la pena (art. 83): s’amplia als delictes contra la llibertat sexual, matrimoni forçat, mutilació genital femenina i tracta d’éssers humans la obligatorietat d’imposar prohibició d’aproximació, de residència a determinats llocs i de realitzar programa formatiu d’educació sexual i igualtat</a:t>
            </a:r>
            <a:endParaRPr lang="ca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3145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85000" lnSpcReduction="10000"/>
          </a:bodyPr>
          <a:lstStyle/>
          <a:p>
            <a:r>
              <a:rPr lang="ca-ES" dirty="0" smtClean="0"/>
              <a:t>Art. 172 bis delicte de matrimoni forçat: </a:t>
            </a:r>
          </a:p>
          <a:p>
            <a:pPr lvl="1"/>
            <a:r>
              <a:rPr lang="ca-ES" dirty="0"/>
              <a:t>s</a:t>
            </a:r>
            <a:r>
              <a:rPr lang="ca-ES" dirty="0" smtClean="0"/>
              <a:t>’afegeix la previsió </a:t>
            </a:r>
            <a:r>
              <a:rPr lang="ca-ES" dirty="0" smtClean="0"/>
              <a:t>que </a:t>
            </a:r>
            <a:r>
              <a:rPr lang="ca-ES" dirty="0" smtClean="0"/>
              <a:t>les Sentències condemnatòries hauran d’incloure els pronunciaments procedents amb vista a la declaració</a:t>
            </a:r>
            <a:r>
              <a:rPr lang="ca-ES" dirty="0"/>
              <a:t> </a:t>
            </a:r>
            <a:r>
              <a:rPr lang="ca-ES" dirty="0" smtClean="0"/>
              <a:t>de nul·litat o dissolució del matrimoni així contret i a la filiació i fixació d’aliments </a:t>
            </a:r>
          </a:p>
          <a:p>
            <a:r>
              <a:rPr lang="ca-ES" dirty="0" smtClean="0"/>
              <a:t>Art. 172 ter delicte d’assetjament psicològic: doble modificació</a:t>
            </a:r>
          </a:p>
          <a:p>
            <a:pPr lvl="1"/>
            <a:r>
              <a:rPr lang="ca-ES" dirty="0" smtClean="0"/>
              <a:t>El tipus requereix que l’actuació de l’assetjador hagi alterat el normal desenvolupament de la vida quotidiana de la víctima (fins ara s’exigia que l’alteració fos greu)</a:t>
            </a:r>
          </a:p>
          <a:p>
            <a:pPr lvl="1"/>
            <a:r>
              <a:rPr lang="ca-ES" dirty="0" smtClean="0"/>
              <a:t>S’afegeix un nou tipus penal a l’apartat 5: utilització, sense </a:t>
            </a:r>
            <a:r>
              <a:rPr lang="ca-ES" dirty="0" smtClean="0"/>
              <a:t>consentiment, </a:t>
            </a:r>
            <a:r>
              <a:rPr lang="ca-ES" dirty="0" smtClean="0"/>
              <a:t>de la imatge d’una persona per fer anuncis o obrir perfils falsos en xarxes socials, pàgines de contacte o qualsevol mitjà de difusió pública, ocasionant-li la mateixa situació d’assetjament, fustigació o humiliació (pena presó 3 mesos a 1 any o multa de 6 a 12 mesos)</a:t>
            </a:r>
          </a:p>
        </p:txBody>
      </p:sp>
    </p:spTree>
    <p:extLst>
      <p:ext uri="{BB962C8B-B14F-4D97-AF65-F5344CB8AC3E}">
        <p14:creationId xmlns:p14="http://schemas.microsoft.com/office/powerpoint/2010/main" val="24732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70000" lnSpcReduction="20000"/>
          </a:bodyPr>
          <a:lstStyle/>
          <a:p>
            <a:r>
              <a:rPr lang="ca-ES" dirty="0"/>
              <a:t>Art. </a:t>
            </a:r>
            <a:r>
              <a:rPr lang="ca-ES" dirty="0" smtClean="0"/>
              <a:t>173.4 </a:t>
            </a:r>
            <a:r>
              <a:rPr lang="ca-ES" dirty="0"/>
              <a:t>delicte contra la integritat </a:t>
            </a:r>
            <a:r>
              <a:rPr lang="ca-ES" dirty="0" smtClean="0"/>
              <a:t>moral: </a:t>
            </a:r>
          </a:p>
          <a:p>
            <a:pPr lvl="1"/>
            <a:r>
              <a:rPr lang="ca-ES" dirty="0" smtClean="0"/>
              <a:t>nou tipus de delicte lleu d’assetjament de carrer que castiga als qui es dirigeixin a una altra persona amb expressions, comportaments o proposicions de caràcter sexual que creïn a la víctima una situació objectivament humiliant, hostil o intimidatòria, sense arribar a constituir altres delictes de més gravetat (requereix denuncia de la persona ofesa, pena localització permanent 5 a 30 dies, o feines en benefici de la comunitat 5 a 30 dies o multa 1 a 4 mesos)</a:t>
            </a:r>
            <a:endParaRPr lang="ca-ES" dirty="0"/>
          </a:p>
          <a:p>
            <a:r>
              <a:rPr lang="ca-ES" dirty="0" smtClean="0"/>
              <a:t>Art</a:t>
            </a:r>
            <a:r>
              <a:rPr lang="ca-ES" dirty="0"/>
              <a:t>. 197.7 </a:t>
            </a:r>
            <a:r>
              <a:rPr lang="ca-ES" dirty="0" smtClean="0"/>
              <a:t>delicte de difusió d’imatges íntimes sense consentiment</a:t>
            </a:r>
          </a:p>
          <a:p>
            <a:pPr lvl="1"/>
            <a:r>
              <a:rPr lang="ca-ES" dirty="0" smtClean="0"/>
              <a:t>Nova conducta que castiga a qui havent rebut les imatges o els enregistraments audiovisuals els difongui, reveli o cedeixi a tercers sense el consentiment de la persona afectada (pena multa 1 a 3 mesos) </a:t>
            </a:r>
            <a:endParaRPr lang="ca-ES" dirty="0"/>
          </a:p>
          <a:p>
            <a:r>
              <a:rPr lang="ca-ES" dirty="0"/>
              <a:t>Art. 443 </a:t>
            </a:r>
            <a:r>
              <a:rPr lang="ca-ES" dirty="0" smtClean="0"/>
              <a:t>delicte d’assetjament sexual de funcionaris sobre persones subjectes a la seva guarda</a:t>
            </a:r>
          </a:p>
          <a:p>
            <a:pPr lvl="1"/>
            <a:r>
              <a:rPr lang="ca-ES" dirty="0" smtClean="0"/>
              <a:t>S’inclouen com a subjectes actius els funcionaris de centres d’internament d’estrangers o qualsevol centre de detenció o custòdia, inclús temporal </a:t>
            </a:r>
            <a:endParaRPr lang="ca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1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ca-ES" dirty="0"/>
              <a:t>Títol VIII delictes contra la llibertat </a:t>
            </a:r>
            <a:r>
              <a:rPr lang="ca-ES" dirty="0" smtClean="0"/>
              <a:t>sexual (art. 179 a 194 bis)</a:t>
            </a:r>
          </a:p>
          <a:p>
            <a:pPr lvl="1"/>
            <a:r>
              <a:rPr lang="ca-ES" dirty="0" smtClean="0"/>
              <a:t>Cap I: agressions sexuals a majors de 16 anys (arts. 179 a 180)</a:t>
            </a:r>
          </a:p>
          <a:p>
            <a:pPr lvl="1"/>
            <a:r>
              <a:rPr lang="ca-ES" dirty="0" smtClean="0"/>
              <a:t>Cap II: agressions sexuals a menors de 16 anys (art. 181 a 183 bis)</a:t>
            </a:r>
          </a:p>
          <a:p>
            <a:pPr lvl="1"/>
            <a:r>
              <a:rPr lang="ca-ES" dirty="0" smtClean="0"/>
              <a:t>Cap III: assetjament sexual (art. 184)</a:t>
            </a:r>
          </a:p>
          <a:p>
            <a:pPr lvl="1"/>
            <a:r>
              <a:rPr lang="ca-ES" dirty="0" smtClean="0"/>
              <a:t>Cap IV: exhibicionisme i provocació sexual (arts. 185-186)</a:t>
            </a:r>
          </a:p>
          <a:p>
            <a:pPr lvl="1"/>
            <a:r>
              <a:rPr lang="ca-ES" dirty="0" smtClean="0"/>
              <a:t>Cap V: prostitució, explotació sexual i corrupció de menors (arts. 187-189 bis)</a:t>
            </a:r>
          </a:p>
          <a:p>
            <a:pPr lvl="1"/>
            <a:r>
              <a:rPr lang="ca-ES" dirty="0" smtClean="0"/>
              <a:t>Cap VI: disposicions comuns (art. 190-194 bis)</a:t>
            </a:r>
            <a:endParaRPr lang="ca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18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 smtClean="0"/>
              <a:t>Agressions sexuals a majors de 16 anys (arts. 178-180)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ca-ES" dirty="0" smtClean="0"/>
              <a:t>S’elimina la distinció entre abús i agressió</a:t>
            </a:r>
          </a:p>
          <a:p>
            <a:r>
              <a:rPr lang="ca-ES" dirty="0" smtClean="0"/>
              <a:t>Tipus penals d’agressió sexual:</a:t>
            </a:r>
          </a:p>
          <a:p>
            <a:pPr lvl="1"/>
            <a:r>
              <a:rPr lang="ca-ES" dirty="0" smtClean="0"/>
              <a:t>Tipus bàsic d’agressió sexual (art. 178.1): presó 1 a 4 anys</a:t>
            </a:r>
          </a:p>
          <a:p>
            <a:pPr lvl="1"/>
            <a:r>
              <a:rPr lang="ca-ES" dirty="0" smtClean="0"/>
              <a:t>Subtipus </a:t>
            </a:r>
            <a:r>
              <a:rPr lang="ca-ES" dirty="0" smtClean="0"/>
              <a:t>atenuat en atenció a la menor entitat del fet i a les circumstàncies personals del culpable (art. 178.3): presó en la seva meitat inferior o multa 18 a 24 mesos</a:t>
            </a:r>
          </a:p>
          <a:p>
            <a:pPr lvl="1"/>
            <a:r>
              <a:rPr lang="ca-ES" dirty="0" smtClean="0"/>
              <a:t>Violació (art. 179) quan l’agressió consisteixi en accés carnal per via vaginal, anal o bucal, o introducció de membres corporals o objectes </a:t>
            </a:r>
            <a:r>
              <a:rPr lang="ca-ES" dirty="0" smtClean="0"/>
              <a:t>per </a:t>
            </a:r>
            <a:r>
              <a:rPr lang="ca-ES" dirty="0" smtClean="0"/>
              <a:t>alguna de les dues primeres vies: presó 4 a 12 anys</a:t>
            </a:r>
          </a:p>
          <a:p>
            <a:pPr lvl="1"/>
            <a:r>
              <a:rPr lang="ca-ES" dirty="0" smtClean="0"/>
              <a:t>Circumstàncies agreujants art. 180: presó 2 a 8 anys quan es tracti d’agressió sexual del 178.1 i de 7 a 15 anys quan es tracti de violació del 179 </a:t>
            </a:r>
          </a:p>
          <a:p>
            <a:pPr lvl="1"/>
            <a:r>
              <a:rPr lang="ca-ES" dirty="0" smtClean="0"/>
              <a:t>Quan el culpable s’hagi </a:t>
            </a:r>
            <a:r>
              <a:rPr lang="ca-ES" dirty="0"/>
              <a:t>prevalgut de la seva condició d’autoritat, agent d’aquesta o funcionari públic a més pena inhabilitació absoluta 6 a 12 anys</a:t>
            </a:r>
          </a:p>
          <a:p>
            <a:pPr lvl="1"/>
            <a:endParaRPr lang="ca-ES" dirty="0" smtClean="0"/>
          </a:p>
          <a:p>
            <a:pPr lvl="1"/>
            <a:endParaRPr lang="ca-ES" dirty="0" smtClean="0"/>
          </a:p>
          <a:p>
            <a:pPr lvl="1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660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r>
              <a:rPr lang="ca-ES" dirty="0" smtClean="0"/>
              <a:t>Agressió sexual:</a:t>
            </a:r>
          </a:p>
          <a:p>
            <a:pPr lvl="1"/>
            <a:r>
              <a:rPr lang="ca-ES" dirty="0" smtClean="0"/>
              <a:t>Qualsevol acte que atempti contra la llibertat sexual d’una altra persona sense el seu consentiment</a:t>
            </a:r>
          </a:p>
          <a:p>
            <a:pPr lvl="1"/>
            <a:r>
              <a:rPr lang="ca-ES" dirty="0" smtClean="0"/>
              <a:t>Consentiment: només s’entendrà que hi ha consentiment quan s’hagi manifestat lliurement mitjançant actes que, tenint en compte les circumstàncies del cas, expressin de manera clara la voluntat de la persona</a:t>
            </a:r>
          </a:p>
          <a:p>
            <a:pPr lvl="1"/>
            <a:r>
              <a:rPr lang="ca-ES" dirty="0" smtClean="0"/>
              <a:t>Es consideren en tot cas actes d’agressió sexual:</a:t>
            </a:r>
          </a:p>
          <a:p>
            <a:pPr lvl="2"/>
            <a:r>
              <a:rPr lang="ca-ES" dirty="0" smtClean="0"/>
              <a:t>Els actes de contingut sexual que es facin emprant violència, intimidació o abús d’una situació de superioritat o de vulnerabilitat de la víctima</a:t>
            </a:r>
          </a:p>
          <a:p>
            <a:pPr lvl="2"/>
            <a:r>
              <a:rPr lang="ca-ES" dirty="0" smtClean="0"/>
              <a:t>Els que s’executin sobre persones que es troben privades de sentit o de la situació mental de les quals s’abusés</a:t>
            </a:r>
          </a:p>
          <a:p>
            <a:pPr lvl="2"/>
            <a:r>
              <a:rPr lang="ca-ES" dirty="0" smtClean="0"/>
              <a:t>Els que es realitzin quan la víctima tingui anul·lada per qualsevol causa la seva voluntat 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314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0000" lnSpcReduction="20000"/>
          </a:bodyPr>
          <a:lstStyle/>
          <a:p>
            <a:r>
              <a:rPr lang="ca-ES" dirty="0" smtClean="0"/>
              <a:t>Circumstàncies agreujants (art. 180):</a:t>
            </a:r>
          </a:p>
          <a:p>
            <a:pPr lvl="1"/>
            <a:r>
              <a:rPr lang="ca-ES" dirty="0" smtClean="0"/>
              <a:t>Actuació conjunta de 2 ó més persones</a:t>
            </a:r>
          </a:p>
          <a:p>
            <a:pPr lvl="1"/>
            <a:r>
              <a:rPr lang="ca-ES" dirty="0" smtClean="0"/>
              <a:t>Precedida o acompanyada de violència de gravetat extrema o actes amb caràcter particularment degradant o vexatori</a:t>
            </a:r>
          </a:p>
          <a:p>
            <a:pPr lvl="1"/>
            <a:r>
              <a:rPr lang="ca-ES" dirty="0" smtClean="0"/>
              <a:t>Víctima persona en situació d’especial vulnerabilitat per raó d’edat, malaltia, discapacitat o qualsevol altra circumstància</a:t>
            </a:r>
          </a:p>
          <a:p>
            <a:pPr lvl="1"/>
            <a:r>
              <a:rPr lang="ca-ES" dirty="0" smtClean="0"/>
              <a:t>Víctima sigui o hagi estat esposa o dona que estigui o hagi estat lligada per relació d’afectivitat anàloga, fins i tot sense convivència</a:t>
            </a:r>
          </a:p>
          <a:p>
            <a:pPr lvl="1"/>
            <a:r>
              <a:rPr lang="ca-ES" dirty="0" smtClean="0"/>
              <a:t>Quan l’autor s’hagi prevalgut d’una situació de convivència o de parentiu, perquè és ascendent, o germà, per naturalesa o adopció, o afins, o d’una relació de superioritat respecte a la víctima</a:t>
            </a:r>
          </a:p>
          <a:p>
            <a:pPr lvl="1"/>
            <a:r>
              <a:rPr lang="ca-ES" dirty="0" smtClean="0"/>
              <a:t>Quan l’autor faci ús d’armes o altres mitjans igualment perillosos susceptibles de causar la mort o lesions</a:t>
            </a:r>
          </a:p>
          <a:p>
            <a:pPr lvl="1"/>
            <a:r>
              <a:rPr lang="ca-ES" dirty="0" smtClean="0"/>
              <a:t>Quan per a la comissió del </a:t>
            </a:r>
            <a:r>
              <a:rPr lang="ca-ES" dirty="0" smtClean="0"/>
              <a:t>fet </a:t>
            </a:r>
            <a:r>
              <a:rPr lang="ca-ES" dirty="0" smtClean="0"/>
              <a:t>l’autor hagi anul·lat la voluntat de la víctima subministrant </a:t>
            </a:r>
            <a:r>
              <a:rPr lang="ca-ES" dirty="0" smtClean="0"/>
              <a:t>fàrmacs</a:t>
            </a:r>
            <a:r>
              <a:rPr lang="ca-ES" dirty="0" smtClean="0"/>
              <a:t>, drogues o qualsevol altra substància natural o química idònia a aquest efecte  </a:t>
            </a:r>
          </a:p>
          <a:p>
            <a:r>
              <a:rPr lang="ca-ES" dirty="0" smtClean="0"/>
              <a:t>Si concorren 2 o més circumstàncies agreujants pena en la seva meitat superior</a:t>
            </a:r>
          </a:p>
        </p:txBody>
      </p:sp>
    </p:spTree>
    <p:extLst>
      <p:ext uri="{BB962C8B-B14F-4D97-AF65-F5344CB8AC3E}">
        <p14:creationId xmlns:p14="http://schemas.microsoft.com/office/powerpoint/2010/main" val="19369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/>
              <a:t>Agressions sexuals a </a:t>
            </a:r>
            <a:r>
              <a:rPr lang="ca-ES" b="1" dirty="0" smtClean="0"/>
              <a:t>menors </a:t>
            </a:r>
            <a:r>
              <a:rPr lang="ca-ES" b="1" dirty="0"/>
              <a:t>de 16 anys (arts. </a:t>
            </a:r>
            <a:r>
              <a:rPr lang="ca-ES" b="1" dirty="0" smtClean="0"/>
              <a:t>181-183 bis)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ca-ES" dirty="0" smtClean="0"/>
              <a:t>S’elimina el concepte d’abús sexual</a:t>
            </a:r>
          </a:p>
          <a:p>
            <a:r>
              <a:rPr lang="ca-ES" dirty="0" smtClean="0"/>
              <a:t>Tipus penals:</a:t>
            </a:r>
          </a:p>
          <a:p>
            <a:pPr lvl="1"/>
            <a:r>
              <a:rPr lang="ca-ES" dirty="0" smtClean="0"/>
              <a:t>Tipus bàsic: qui realitzi actes de caràcter sexual amb un menor de 16 anys (s’inclouen els que faci el menor amb un tercer o sobre ell mateix a instància de l’autor): presó 2 a 6 anys</a:t>
            </a:r>
          </a:p>
          <a:p>
            <a:pPr lvl="1"/>
            <a:r>
              <a:rPr lang="ca-ES" dirty="0" smtClean="0"/>
              <a:t>Si concorre alguna de les modalitats d’agressió sexual de l’art. 178: presó 5 a 10 anys</a:t>
            </a:r>
          </a:p>
          <a:p>
            <a:pPr lvl="1"/>
            <a:r>
              <a:rPr lang="ca-ES" dirty="0" smtClean="0"/>
              <a:t>Subtipus atenuat en atenció a la menor entitat del fet i valorades totes les circumstàncies concurrents, incloses les circumstàncies personals del culpable: pena inferior en grau</a:t>
            </a:r>
          </a:p>
          <a:p>
            <a:pPr lvl="1"/>
            <a:r>
              <a:rPr lang="ca-ES" dirty="0" smtClean="0"/>
              <a:t>Violació quan l’acte sexual consisteixi en accés carnal per via vaginal, anal o bucal o en introducció de membres corporals o objectes per alguna de les 2 primeres vies: presó 6 a 12 anys tipus bàsic o presó 10 a 15 anys agressió art. 178</a:t>
            </a:r>
          </a:p>
          <a:p>
            <a:pPr lvl="1"/>
            <a:r>
              <a:rPr lang="ca-ES" dirty="0" smtClean="0"/>
              <a:t>Circumstàncies agreujants: pena en la seva meitat superior</a:t>
            </a:r>
          </a:p>
          <a:p>
            <a:pPr lvl="1"/>
            <a:r>
              <a:rPr lang="ca-ES" dirty="0"/>
              <a:t>Quan el culpable s’hagi prevalgut de la seva condició d’autoritat, agent d’aquesta o funcionari públic a més pena inhabilitació absoluta 6 a 12 </a:t>
            </a:r>
            <a:r>
              <a:rPr lang="ca-ES" dirty="0" smtClean="0"/>
              <a:t>anys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9958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 smtClean="0"/>
              <a:t>Concepte de violència sexual (art.3)</a:t>
            </a:r>
            <a:endParaRPr lang="ca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a-ES" dirty="0" smtClean="0"/>
              <a:t>Violència sexual = Qualsevol acte de naturalesa sexual no consentit o que condicioni el desenvolupament lliure de la vida sexual en qualsevol àmbit públic o privat, incloent-hi l’àmbit digital.</a:t>
            </a:r>
          </a:p>
          <a:p>
            <a:r>
              <a:rPr lang="ca-ES" dirty="0" smtClean="0"/>
              <a:t>En tot cas es consideren violències sexuals:</a:t>
            </a:r>
          </a:p>
          <a:p>
            <a:pPr lvl="1"/>
            <a:r>
              <a:rPr lang="ca-ES" dirty="0" smtClean="0"/>
              <a:t>els delictes contra la llibertat </a:t>
            </a:r>
            <a:r>
              <a:rPr lang="ca-ES" dirty="0" smtClean="0"/>
              <a:t>sexual (Títol VIII Llibre II CP)</a:t>
            </a:r>
            <a:endParaRPr lang="ca-ES" dirty="0" smtClean="0"/>
          </a:p>
          <a:p>
            <a:pPr lvl="1"/>
            <a:r>
              <a:rPr lang="ca-ES" dirty="0" smtClean="0"/>
              <a:t>la mutilació genital femenina</a:t>
            </a:r>
          </a:p>
          <a:p>
            <a:pPr lvl="1"/>
            <a:r>
              <a:rPr lang="ca-ES" dirty="0" smtClean="0"/>
              <a:t>el matrimoni forçat</a:t>
            </a:r>
          </a:p>
          <a:p>
            <a:pPr lvl="1"/>
            <a:r>
              <a:rPr lang="ca-ES" dirty="0" smtClean="0"/>
              <a:t>l’assetjament amb connotació sexual</a:t>
            </a:r>
          </a:p>
          <a:p>
            <a:pPr lvl="1"/>
            <a:r>
              <a:rPr lang="ca-ES" dirty="0" smtClean="0"/>
              <a:t>la tracta d`éssers humans amb finalitat d’explotació sexual</a:t>
            </a:r>
          </a:p>
          <a:p>
            <a:pPr lvl="1"/>
            <a:r>
              <a:rPr lang="ca-ES" dirty="0" smtClean="0"/>
              <a:t>la difusió per mitjans digitals d’actes de violència sexual</a:t>
            </a:r>
          </a:p>
          <a:p>
            <a:pPr lvl="1"/>
            <a:r>
              <a:rPr lang="ca-ES" dirty="0" smtClean="0"/>
              <a:t>la pornografia no consentida i la infantil en tot cas</a:t>
            </a:r>
          </a:p>
          <a:p>
            <a:pPr lvl="1"/>
            <a:r>
              <a:rPr lang="ca-ES" dirty="0" smtClean="0"/>
              <a:t>l’extorsió sexual a través de mitjans </a:t>
            </a:r>
            <a:r>
              <a:rPr lang="ca-ES" dirty="0" smtClean="0"/>
              <a:t>tecnològics</a:t>
            </a:r>
            <a:endParaRPr lang="ca-ES" dirty="0"/>
          </a:p>
          <a:p>
            <a:pPr lvl="1"/>
            <a:r>
              <a:rPr lang="ca-ES" dirty="0" smtClean="0"/>
              <a:t>el </a:t>
            </a:r>
            <a:r>
              <a:rPr lang="ca-ES" dirty="0" err="1" smtClean="0"/>
              <a:t>feminicidi</a:t>
            </a:r>
            <a:r>
              <a:rPr lang="ca-ES" dirty="0" smtClean="0"/>
              <a:t> sexual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317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ca-ES" dirty="0" smtClean="0"/>
              <a:t>Circumstàncies agreujants (art. 181):</a:t>
            </a:r>
          </a:p>
          <a:p>
            <a:pPr lvl="1"/>
            <a:r>
              <a:rPr lang="ca-ES" dirty="0"/>
              <a:t>Actuació conjunta de 2 ó més persones</a:t>
            </a:r>
          </a:p>
          <a:p>
            <a:pPr lvl="1"/>
            <a:r>
              <a:rPr lang="ca-ES" dirty="0"/>
              <a:t>Precedida o acompanyada de violència de gravetat extrema o actes amb caràcter particularment degradant o vexatori</a:t>
            </a:r>
          </a:p>
          <a:p>
            <a:pPr lvl="1"/>
            <a:r>
              <a:rPr lang="ca-ES" dirty="0"/>
              <a:t>Víctima persona en situació d’especial vulnerabilitat per raó d’edat, malaltia, discapacitat o qualsevol altra </a:t>
            </a:r>
            <a:r>
              <a:rPr lang="ca-ES" dirty="0" smtClean="0"/>
              <a:t>circumstància i, en tot cas, quan sigui menor de 4 anys</a:t>
            </a:r>
            <a:endParaRPr lang="ca-ES" dirty="0"/>
          </a:p>
          <a:p>
            <a:pPr lvl="1"/>
            <a:r>
              <a:rPr lang="ca-ES" dirty="0"/>
              <a:t>Víctima sigui o hagi estat </a:t>
            </a:r>
            <a:r>
              <a:rPr lang="ca-ES" dirty="0" smtClean="0"/>
              <a:t>parella de l’autor, fins </a:t>
            </a:r>
            <a:r>
              <a:rPr lang="ca-ES" dirty="0"/>
              <a:t>i tot sense convivència</a:t>
            </a:r>
          </a:p>
          <a:p>
            <a:pPr lvl="1"/>
            <a:r>
              <a:rPr lang="ca-ES" dirty="0"/>
              <a:t>Quan l’autor s’hagi prevalgut d’una situació de convivència o de parentiu, perquè és ascendent, o germà, per naturalesa o adopció, o </a:t>
            </a:r>
            <a:r>
              <a:rPr lang="ca-ES" dirty="0" smtClean="0"/>
              <a:t>afins amb </a:t>
            </a:r>
            <a:r>
              <a:rPr lang="ca-ES" dirty="0"/>
              <a:t>la víctima</a:t>
            </a:r>
          </a:p>
          <a:p>
            <a:pPr lvl="1"/>
            <a:r>
              <a:rPr lang="ca-ES" dirty="0"/>
              <a:t>Quan l’autor faci ús d’armes o altres mitjans igualment perillosos susceptibles de causar la mort o lesions</a:t>
            </a:r>
          </a:p>
          <a:p>
            <a:pPr lvl="1"/>
            <a:r>
              <a:rPr lang="ca-ES" dirty="0"/>
              <a:t>Quan per a la comissió del </a:t>
            </a:r>
            <a:r>
              <a:rPr lang="ca-ES" dirty="0" smtClean="0"/>
              <a:t>fet </a:t>
            </a:r>
            <a:r>
              <a:rPr lang="ca-ES" dirty="0"/>
              <a:t>l’autor hagi anul·lat la voluntat de la víctima subministrant </a:t>
            </a:r>
            <a:r>
              <a:rPr lang="ca-ES" dirty="0" smtClean="0"/>
              <a:t>fàrmacs</a:t>
            </a:r>
            <a:r>
              <a:rPr lang="ca-ES" dirty="0"/>
              <a:t>, drogues o qualsevol altra substància natural o química idònia a aquest </a:t>
            </a:r>
            <a:r>
              <a:rPr lang="ca-ES" dirty="0" smtClean="0"/>
              <a:t>efecte</a:t>
            </a:r>
          </a:p>
          <a:p>
            <a:pPr lvl="1"/>
            <a:r>
              <a:rPr lang="ca-ES" dirty="0" smtClean="0"/>
              <a:t>Quan la infracció s’hagi comés al sí d’una organització o d’un grup criminal que es dediqués a la realització d’aquestes activitats  </a:t>
            </a:r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317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Art. 182 fer presenciar actes sexuals a un menor: s’elimina la conducta de determinar a un menor a realitzar actes sexuals</a:t>
            </a:r>
          </a:p>
          <a:p>
            <a:r>
              <a:rPr lang="ca-ES" dirty="0" smtClean="0"/>
              <a:t>Art 183 </a:t>
            </a:r>
            <a:r>
              <a:rPr lang="ca-ES" i="1" dirty="0" err="1" smtClean="0"/>
              <a:t>child</a:t>
            </a:r>
            <a:r>
              <a:rPr lang="ca-ES" i="1" dirty="0" smtClean="0"/>
              <a:t> </a:t>
            </a:r>
            <a:r>
              <a:rPr lang="ca-ES" i="1" dirty="0" err="1" smtClean="0"/>
              <a:t>grooming</a:t>
            </a:r>
            <a:r>
              <a:rPr lang="ca-ES" dirty="0" smtClean="0"/>
              <a:t>: es manté la redacció, només canvia de numeració</a:t>
            </a:r>
          </a:p>
          <a:p>
            <a:r>
              <a:rPr lang="ca-ES" dirty="0" smtClean="0"/>
              <a:t>Art. 183 bis consentiment del menor com a eximent:</a:t>
            </a:r>
          </a:p>
          <a:p>
            <a:pPr lvl="1"/>
            <a:r>
              <a:rPr lang="ca-ES" dirty="0" smtClean="0"/>
              <a:t>s’exclou en els supòsits de l’art.178</a:t>
            </a:r>
          </a:p>
          <a:p>
            <a:pPr lvl="1"/>
            <a:r>
              <a:rPr lang="ca-ES" dirty="0"/>
              <a:t>q</a:t>
            </a:r>
            <a:r>
              <a:rPr lang="ca-ES" dirty="0" smtClean="0"/>
              <a:t>uan l’autor sigui una persona propera al menor per edat i grau de desenvolupament o maduresa física i psicològica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82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Assetjament sexual (art. 184)</a:t>
            </a:r>
            <a:endParaRPr lang="ca-ES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ca-ES" dirty="0" smtClean="0"/>
              <a:t>S’eleven les penes i s’afegeix la pena d’inhabilitació especial per a l’exercici de la professió, ofici o activitat 12 a 15 mesos </a:t>
            </a:r>
          </a:p>
          <a:p>
            <a:r>
              <a:rPr lang="ca-ES" dirty="0" smtClean="0"/>
              <a:t>L’assetjament es pot produir en una relació laboral, docent, de prestació de serveis o qualsevol altra anàloga</a:t>
            </a:r>
          </a:p>
          <a:p>
            <a:r>
              <a:rPr lang="ca-ES" dirty="0" smtClean="0"/>
              <a:t>En els supòsits de </a:t>
            </a:r>
            <a:r>
              <a:rPr lang="ca-ES" dirty="0" smtClean="0"/>
              <a:t>prevalença de </a:t>
            </a:r>
            <a:r>
              <a:rPr lang="ca-ES" dirty="0" smtClean="0"/>
              <a:t>situació de superioritat laboral, docent o </a:t>
            </a:r>
            <a:r>
              <a:rPr lang="ca-ES" dirty="0" smtClean="0"/>
              <a:t>jeràrquica:</a:t>
            </a:r>
          </a:p>
          <a:p>
            <a:pPr lvl="1"/>
            <a:r>
              <a:rPr lang="ca-ES" dirty="0" smtClean="0"/>
              <a:t>s’afegeix </a:t>
            </a:r>
            <a:r>
              <a:rPr lang="ca-ES" dirty="0" smtClean="0"/>
              <a:t>“o sobre persona subjecta a guarda o </a:t>
            </a:r>
            <a:r>
              <a:rPr lang="ca-ES" dirty="0" smtClean="0"/>
              <a:t>custòdia”</a:t>
            </a:r>
          </a:p>
          <a:p>
            <a:pPr lvl="1"/>
            <a:r>
              <a:rPr lang="ca-ES" dirty="0" smtClean="0"/>
              <a:t>s’incrementa la pena</a:t>
            </a:r>
          </a:p>
          <a:p>
            <a:pPr lvl="1"/>
            <a:r>
              <a:rPr lang="ca-ES" dirty="0"/>
              <a:t>s</a:t>
            </a:r>
            <a:r>
              <a:rPr lang="ca-ES" dirty="0" smtClean="0"/>
              <a:t>’afegeix la pena d’inhabilitació especial 12 a 15 mesos</a:t>
            </a:r>
            <a:endParaRPr lang="ca-ES" dirty="0" smtClean="0"/>
          </a:p>
          <a:p>
            <a:r>
              <a:rPr lang="ca-ES" dirty="0" smtClean="0"/>
              <a:t>En els casos en que la víctima sigui especialment vulnerable per la seva edat, malaltia o discapacitat la pena s’imposa en la seva meitat superior</a:t>
            </a:r>
          </a:p>
          <a:p>
            <a:r>
              <a:rPr lang="ca-ES" dirty="0" smtClean="0"/>
              <a:t>S’inclou l’especialitat que l’assetjament es dugui a terme en centres de protecció o reforma de menors, centre d’internament de persones estrangeres o qualsevol altre centre de detenció, custòdia o acollida, inclús temporal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748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a-ES" b="1" dirty="0" smtClean="0"/>
              <a:t>Disposicions comuns</a:t>
            </a:r>
            <a:endParaRPr lang="ca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ca-ES" dirty="0" smtClean="0"/>
              <a:t>Agreujant de reincidència: es tindran en compte les condemnes de tribunals estrangers </a:t>
            </a:r>
            <a:r>
              <a:rPr lang="ca-ES" dirty="0" smtClean="0"/>
              <a:t>per </a:t>
            </a:r>
            <a:r>
              <a:rPr lang="ca-ES" dirty="0" smtClean="0"/>
              <a:t>qualsevol dels delictes del Títol </a:t>
            </a:r>
            <a:r>
              <a:rPr lang="ca-ES" dirty="0" smtClean="0"/>
              <a:t>VIII (art. 190)</a:t>
            </a:r>
            <a:endParaRPr lang="ca-ES" dirty="0" smtClean="0"/>
          </a:p>
          <a:p>
            <a:r>
              <a:rPr lang="ca-ES" dirty="0" smtClean="0"/>
              <a:t>Limitació de la </a:t>
            </a:r>
            <a:r>
              <a:rPr lang="ca-ES" dirty="0" err="1" smtClean="0"/>
              <a:t>patria</a:t>
            </a:r>
            <a:r>
              <a:rPr lang="ca-ES" dirty="0" smtClean="0"/>
              <a:t> potestat, tutela, curatela, guarda o </a:t>
            </a:r>
            <a:r>
              <a:rPr lang="ca-ES" dirty="0" smtClean="0"/>
              <a:t>acolliment (art. 192)</a:t>
            </a:r>
            <a:endParaRPr lang="ca-ES" dirty="0" smtClean="0"/>
          </a:p>
          <a:p>
            <a:pPr lvl="1"/>
            <a:r>
              <a:rPr lang="ca-ES" dirty="0" smtClean="0"/>
              <a:t>Obligatòria per temps 4 a 10 anys pels responsables dels següents delictes:</a:t>
            </a:r>
          </a:p>
          <a:p>
            <a:pPr lvl="2"/>
            <a:r>
              <a:rPr lang="ca-ES" dirty="0" smtClean="0"/>
              <a:t>Agressions sexuals si la víctima és menor d’edat (art. 178-180, de 16 a 18 anys)</a:t>
            </a:r>
          </a:p>
          <a:p>
            <a:pPr lvl="2"/>
            <a:r>
              <a:rPr lang="ca-ES" dirty="0" smtClean="0"/>
              <a:t>Prostitució, explotació sexual i corrupció de menors si la víctima és menor d’edat</a:t>
            </a:r>
          </a:p>
          <a:p>
            <a:pPr lvl="2"/>
            <a:r>
              <a:rPr lang="ca-ES" dirty="0" smtClean="0"/>
              <a:t>Agressions sexuals a menors de 16 anys </a:t>
            </a:r>
          </a:p>
          <a:p>
            <a:pPr lvl="1"/>
            <a:r>
              <a:rPr lang="ca-ES" dirty="0" smtClean="0"/>
              <a:t>En la resta de casos facultativa de 6 mesos a 6 anys</a:t>
            </a:r>
          </a:p>
          <a:p>
            <a:r>
              <a:rPr lang="ca-ES" dirty="0" smtClean="0"/>
              <a:t>Art. 194: en els supòsits Cap IV i V quan en la realització dels actes s’utilitzin establiments o locals, oberts o no al públic, se’n decretarà a la sentència condemnatòria la clausura definitiva, també es podrà acordar com a mesura cautelar.</a:t>
            </a:r>
          </a:p>
          <a:p>
            <a:r>
              <a:rPr lang="ca-ES" dirty="0" smtClean="0"/>
              <a:t>Concurs de delictes (art 194 bis): les penes per aquests delictes s’imposaran sens perjudici de la que pogués correspondre pels actes de violència física o psíquica que es realitzessin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886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 smtClean="0"/>
              <a:t>Responsabilitat penal de les persones jurídiques</a:t>
            </a:r>
            <a:endParaRPr lang="ca-ES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Nous delictes dels que són responsables les persones jurídiques:</a:t>
            </a:r>
          </a:p>
          <a:p>
            <a:pPr lvl="1"/>
            <a:r>
              <a:rPr lang="ca-ES" dirty="0"/>
              <a:t>Delicte de tracte degradant art. 173.1 CP</a:t>
            </a:r>
          </a:p>
          <a:p>
            <a:pPr lvl="1"/>
            <a:r>
              <a:rPr lang="ca-ES" dirty="0"/>
              <a:t>Delicte d’assetjament sexual </a:t>
            </a:r>
            <a:r>
              <a:rPr lang="ca-ES" dirty="0" smtClean="0"/>
              <a:t>art</a:t>
            </a:r>
            <a:r>
              <a:rPr lang="ca-ES" dirty="0"/>
              <a:t>. 184.5 </a:t>
            </a:r>
            <a:r>
              <a:rPr lang="ca-ES" dirty="0" smtClean="0"/>
              <a:t>CP</a:t>
            </a:r>
            <a:endParaRPr lang="ca-ES" dirty="0"/>
          </a:p>
          <a:p>
            <a:r>
              <a:rPr lang="ca-ES" dirty="0" smtClean="0"/>
              <a:t>Pena de dissolució de l’empresa si en el seu sí es comet algun dels delictes relatius a la prostitució, explotació sexual i corrupció de menors (Cap IV arts. 187-189 bis) compatible amb la resta de </a:t>
            </a:r>
            <a:r>
              <a:rPr lang="ca-ES" dirty="0" smtClean="0"/>
              <a:t>penes (art. 189 ter)</a:t>
            </a:r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288612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Dret a la reparació</a:t>
            </a:r>
            <a:endParaRPr lang="ca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a-ES" b="1" dirty="0" smtClean="0"/>
              <a:t>Article 53. Indemnització.</a:t>
            </a:r>
            <a:endParaRPr lang="ca-ES" dirty="0" smtClean="0"/>
          </a:p>
          <a:p>
            <a:pPr marL="0" indent="0">
              <a:buNone/>
            </a:pPr>
            <a:r>
              <a:rPr lang="ca-ES" dirty="0" smtClean="0"/>
              <a:t>1. La indemnització per danys i perjudicis materials i morals que correspongui a les víctimes de violències sexuals d'acord amb les lleis penals sobre la responsabilitat civil derivada del delicte, ha de garantir la satisfacció econòmicament avaluable de, almenys, els conceptes següents:</a:t>
            </a:r>
          </a:p>
          <a:p>
            <a:pPr marL="0" indent="0">
              <a:buNone/>
            </a:pPr>
            <a:r>
              <a:rPr lang="ca-ES" dirty="0" smtClean="0"/>
              <a:t> a) El dany físic i psicològic, inclòs el dany moral i el dany a la dignitat.</a:t>
            </a:r>
          </a:p>
          <a:p>
            <a:pPr marL="0" indent="0">
              <a:buNone/>
            </a:pPr>
            <a:r>
              <a:rPr lang="ca-ES" dirty="0" smtClean="0"/>
              <a:t> b) La pèrdua d’oportunitats, incloses les oportunitats d’educació, ocupació i prestacions socials.</a:t>
            </a:r>
          </a:p>
          <a:p>
            <a:pPr marL="0" indent="0">
              <a:buNone/>
            </a:pPr>
            <a:r>
              <a:rPr lang="ca-ES" dirty="0" smtClean="0"/>
              <a:t> c) Els danys materials i la pèrdua d’ingressos, inclòs el lucre cessant.</a:t>
            </a:r>
          </a:p>
          <a:p>
            <a:pPr marL="0" indent="0">
              <a:buNone/>
            </a:pPr>
            <a:r>
              <a:rPr lang="ca-ES" dirty="0" smtClean="0"/>
              <a:t> d) El dany social, entès com el dany al projecte de vida.</a:t>
            </a:r>
          </a:p>
          <a:p>
            <a:pPr marL="0" indent="0">
              <a:buNone/>
            </a:pPr>
            <a:r>
              <a:rPr lang="ca-ES" dirty="0" smtClean="0"/>
              <a:t> e) El tractament terapèutic, social i de salut sexual i reproductiva.</a:t>
            </a:r>
          </a:p>
          <a:p>
            <a:pPr marL="0" indent="0">
              <a:buNone/>
            </a:pPr>
            <a:r>
              <a:rPr lang="ca-ES" dirty="0" smtClean="0"/>
              <a:t>2. La indemnització serà satisfeta per la o les persones civilment o penalment responsables, d'acord amb la normativa vigent.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25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MODIFICACIONS </a:t>
            </a:r>
            <a:r>
              <a:rPr lang="es-ES" dirty="0" smtClean="0"/>
              <a:t>DE </a:t>
            </a:r>
            <a:r>
              <a:rPr lang="es-ES" dirty="0" smtClean="0"/>
              <a:t>LA LLEI DE RESPONSABILITAT PENAL DEL MENOR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49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ca-ES" sz="3600" b="1" dirty="0" smtClean="0"/>
              <a:t>Pels delictes previstos als Capítols I </a:t>
            </a:r>
            <a:r>
              <a:rPr lang="ca-ES" sz="3600" b="1" dirty="0" err="1" smtClean="0"/>
              <a:t>i</a:t>
            </a:r>
            <a:r>
              <a:rPr lang="ca-ES" sz="3600" b="1" dirty="0" smtClean="0"/>
              <a:t> II del Títol VIII CP (agressions sexuals) </a:t>
            </a:r>
            <a:endParaRPr lang="ca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85000" lnSpcReduction="20000"/>
          </a:bodyPr>
          <a:lstStyle/>
          <a:p>
            <a:r>
              <a:rPr lang="ca-ES" dirty="0" smtClean="0"/>
              <a:t>En cas de condemna s’imposa obligatòriament la mesura accessòria d’obligació de sotmetre’s a programes formatius d’educació sexual i d’educació en igualtat (art. 7.5 i 10  LORPM)</a:t>
            </a:r>
          </a:p>
          <a:p>
            <a:r>
              <a:rPr lang="ca-ES" dirty="0" smtClean="0"/>
              <a:t>Per poder deixar sense efecte, reduir la duració o substituir una mesura s’ha d’acreditar la realització de programes formatius d’educació sexual i d’educació per la igualtat (art. 13 LORPM)</a:t>
            </a:r>
          </a:p>
          <a:p>
            <a:r>
              <a:rPr lang="ca-ES" dirty="0" smtClean="0"/>
              <a:t>La conciliació no tindrà efecte llevat que la víctima ho sol·liciti expressament i el menor, a més, hagi realitzat la mesura accessòria d’educació sexual i d’educació per la igualtat (art. 19 LORPM)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55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b="1" dirty="0" smtClean="0"/>
              <a:t>Acreditació de </a:t>
            </a:r>
            <a:r>
              <a:rPr lang="ca-ES" b="1" dirty="0" smtClean="0"/>
              <a:t>l’existència de violències sexuals</a:t>
            </a:r>
            <a:endParaRPr lang="ca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a-ES" dirty="0" smtClean="0"/>
              <a:t>Sentència condemnatòria en l’ordre jurisdiccional penal</a:t>
            </a:r>
          </a:p>
          <a:p>
            <a:r>
              <a:rPr lang="ca-ES" dirty="0" smtClean="0"/>
              <a:t>Ordre de protecció o qualsevol resolució judicial que acordi una mesura cautelar a favor de la víctima</a:t>
            </a:r>
          </a:p>
          <a:p>
            <a:r>
              <a:rPr lang="ca-ES" dirty="0" smtClean="0"/>
              <a:t>Informe </a:t>
            </a:r>
            <a:r>
              <a:rPr lang="ca-ES" dirty="0" smtClean="0"/>
              <a:t>dels serveis socials, dels serveis especialitzats en igualtat i contra la violència de gènere, dels serveis d’acollida destinats a víctimes de violències sexuals de l’Administració pública competent</a:t>
            </a:r>
          </a:p>
          <a:p>
            <a:r>
              <a:rPr lang="ca-ES" dirty="0" smtClean="0"/>
              <a:t>Informe de la Inspecció de Treball i de la Seguretat Social</a:t>
            </a:r>
          </a:p>
          <a:p>
            <a:r>
              <a:rPr lang="ca-ES" dirty="0" smtClean="0"/>
              <a:t>Sentència recaiguda en l’ordre jurisdiccional </a:t>
            </a:r>
            <a:r>
              <a:rPr lang="ca-ES" dirty="0" smtClean="0"/>
              <a:t>social</a:t>
            </a:r>
          </a:p>
          <a:p>
            <a:r>
              <a:rPr lang="ca-ES" dirty="0" smtClean="0"/>
              <a:t>En el cas de víctimes menors d’edat a més es pot acreditar per documents sanitaris oficials de comunicació a la fiscalia o a l’òrgan judicial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23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a-ES" b="1" dirty="0" smtClean="0"/>
              <a:t>Objectius de la L.O. 10/2022</a:t>
            </a:r>
            <a:endParaRPr lang="ca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99931"/>
          </a:xfrm>
        </p:spPr>
        <p:txBody>
          <a:bodyPr>
            <a:normAutofit fontScale="70000" lnSpcReduction="20000"/>
          </a:bodyPr>
          <a:lstStyle/>
          <a:p>
            <a:r>
              <a:rPr lang="ca-ES" dirty="0" smtClean="0"/>
              <a:t>Implantació de les mesures de protecció integral </a:t>
            </a:r>
            <a:r>
              <a:rPr lang="ca-ES" dirty="0" smtClean="0"/>
              <a:t>que garanteixin:</a:t>
            </a:r>
          </a:p>
          <a:p>
            <a:pPr lvl="1"/>
            <a:r>
              <a:rPr lang="ca-ES" dirty="0" smtClean="0"/>
              <a:t>la </a:t>
            </a:r>
            <a:r>
              <a:rPr lang="ca-ES" dirty="0" smtClean="0"/>
              <a:t>resposta integral especialitzada davant de totes les formes de violència </a:t>
            </a:r>
            <a:r>
              <a:rPr lang="ca-ES" dirty="0" smtClean="0"/>
              <a:t>sexual</a:t>
            </a:r>
          </a:p>
          <a:p>
            <a:pPr lvl="1"/>
            <a:r>
              <a:rPr lang="ca-ES" dirty="0" smtClean="0"/>
              <a:t>l’atenció </a:t>
            </a:r>
            <a:r>
              <a:rPr lang="ca-ES" dirty="0" smtClean="0"/>
              <a:t>integral </a:t>
            </a:r>
            <a:r>
              <a:rPr lang="ca-ES" dirty="0" smtClean="0"/>
              <a:t>immediata</a:t>
            </a:r>
          </a:p>
          <a:p>
            <a:pPr lvl="1"/>
            <a:r>
              <a:rPr lang="ca-ES" dirty="0" smtClean="0"/>
              <a:t>la</a:t>
            </a:r>
            <a:r>
              <a:rPr lang="ca-ES" dirty="0" smtClean="0"/>
              <a:t> </a:t>
            </a:r>
            <a:r>
              <a:rPr lang="ca-ES" dirty="0" smtClean="0"/>
              <a:t>recuperació en tots els àmbits en què es desenvolupa la vida de les dones, nenes, nens i adolescents com a víctimes principals de totes les formes de violència sexual </a:t>
            </a:r>
          </a:p>
          <a:p>
            <a:r>
              <a:rPr lang="ca-ES" dirty="0" smtClean="0"/>
              <a:t>Preveu protecció integral a les víctimes de violència sexual (similar a les víctimes de violència de gènere): àmbit laboral, estrangeria, penal, etc.</a:t>
            </a:r>
          </a:p>
          <a:p>
            <a:r>
              <a:rPr lang="ca-ES" dirty="0" smtClean="0"/>
              <a:t>Reforma 16 lleis, entre elles diverses que afecten aspectes penals:</a:t>
            </a:r>
          </a:p>
          <a:p>
            <a:pPr lvl="1"/>
            <a:r>
              <a:rPr lang="ca-ES" dirty="0" smtClean="0"/>
              <a:t>Llei Enjudiciament Criminal</a:t>
            </a:r>
          </a:p>
          <a:p>
            <a:pPr lvl="1"/>
            <a:r>
              <a:rPr lang="ca-ES" dirty="0" smtClean="0"/>
              <a:t>Llei 4/2015 de l’Estatut de la víctima</a:t>
            </a:r>
          </a:p>
          <a:p>
            <a:pPr lvl="1"/>
            <a:r>
              <a:rPr lang="ca-ES" dirty="0" smtClean="0"/>
              <a:t>Llei responsabilitat penal dels menors</a:t>
            </a:r>
          </a:p>
          <a:p>
            <a:pPr lvl="1"/>
            <a:r>
              <a:rPr lang="ca-ES" dirty="0" smtClean="0"/>
              <a:t>Codi penal</a:t>
            </a:r>
          </a:p>
          <a:p>
            <a:pPr lvl="1"/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048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Aspectes processals penals DE LA REFORMA</a:t>
            </a:r>
            <a:endParaRPr lang="ca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9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a-ES" b="1" dirty="0" smtClean="0"/>
              <a:t>Denúncia i investigació dels delictes</a:t>
            </a:r>
            <a:endParaRPr lang="ca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r>
              <a:rPr lang="ca-ES" sz="2400" dirty="0" smtClean="0"/>
              <a:t>Les unitats de les FCSE especialitzades en violència de gènere</a:t>
            </a:r>
          </a:p>
          <a:p>
            <a:pPr lvl="1"/>
            <a:r>
              <a:rPr lang="ca-ES" sz="2400" dirty="0" smtClean="0"/>
              <a:t>ampliaran el treball a les violències </a:t>
            </a:r>
            <a:r>
              <a:rPr lang="ca-ES" sz="2400" dirty="0" smtClean="0"/>
              <a:t>sexuals</a:t>
            </a:r>
          </a:p>
          <a:p>
            <a:pPr lvl="1"/>
            <a:r>
              <a:rPr lang="ca-ES" sz="2400" dirty="0" smtClean="0"/>
              <a:t>utilització de les tècniques més avançades per garantir l’eficàcia de les investigacions </a:t>
            </a:r>
            <a:endParaRPr lang="ca-ES" sz="2400" dirty="0" smtClean="0"/>
          </a:p>
          <a:p>
            <a:pPr lvl="1"/>
            <a:r>
              <a:rPr lang="ca-ES" sz="2400" dirty="0" smtClean="0"/>
              <a:t>desplegaran mesures d’avaluació del risc i de protecció per les víctimes orientades a garantir la no repetició de la violència i brindar protecció davant de represàlies i amenaces. Es podran mantenir en cas de sobreseïment provisional</a:t>
            </a:r>
          </a:p>
          <a:p>
            <a:pPr lvl="1"/>
            <a:r>
              <a:rPr lang="ca-ES" sz="2400" dirty="0" smtClean="0"/>
              <a:t>control de localització d’investigats i condemnats a través de dispositius telemàtics de </a:t>
            </a:r>
            <a:r>
              <a:rPr lang="ca-ES" sz="2400" dirty="0" err="1" smtClean="0"/>
              <a:t>geolocalització</a:t>
            </a:r>
            <a:r>
              <a:rPr lang="ca-ES" sz="2400" dirty="0" smtClean="0"/>
              <a:t> </a:t>
            </a:r>
            <a:r>
              <a:rPr lang="ca-ES" sz="2400" dirty="0" smtClean="0"/>
              <a:t>quan </a:t>
            </a:r>
            <a:r>
              <a:rPr lang="ca-ES" sz="2400" dirty="0" smtClean="0"/>
              <a:t>la seva utilització hagi estat acordada per resolució judicial   </a:t>
            </a:r>
          </a:p>
          <a:p>
            <a:endParaRPr lang="ca-ES" sz="2400" dirty="0" smtClean="0"/>
          </a:p>
        </p:txBody>
      </p:sp>
    </p:spTree>
    <p:extLst>
      <p:ext uri="{BB962C8B-B14F-4D97-AF65-F5344CB8AC3E}">
        <p14:creationId xmlns:p14="http://schemas.microsoft.com/office/powerpoint/2010/main" val="9923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ca-ES" sz="2200" dirty="0"/>
              <a:t>Les unitats de valoració forense integral han de dissenyar</a:t>
            </a:r>
          </a:p>
          <a:p>
            <a:pPr lvl="1"/>
            <a:r>
              <a:rPr lang="ca-ES" sz="2200" dirty="0"/>
              <a:t>protocols d’actuació global i integral en casos de violència sexual </a:t>
            </a:r>
          </a:p>
          <a:p>
            <a:pPr lvl="1"/>
            <a:r>
              <a:rPr lang="ca-ES" sz="2200" dirty="0"/>
              <a:t>protocols per fer els informes de valoració, que inclouran el dany social </a:t>
            </a:r>
          </a:p>
          <a:p>
            <a:pPr lvl="1"/>
            <a:r>
              <a:rPr lang="ca-ES" sz="2200" dirty="0"/>
              <a:t>han de fer una valoració de la gravetat de la situació i del risc de reiteració de la violència</a:t>
            </a:r>
            <a:endParaRPr lang="ca-ES" sz="2200" dirty="0" smtClean="0"/>
          </a:p>
          <a:p>
            <a:r>
              <a:rPr lang="ca-ES" sz="2200" dirty="0" smtClean="0"/>
              <a:t>La </a:t>
            </a:r>
            <a:r>
              <a:rPr lang="ca-ES" sz="2200" dirty="0"/>
              <a:t>recollida de mostres biològiques de la víctima i altres evidències, incloses imatges per acreditar la violència sexual, es realitzarà previ consentiment informat però no condicionada a la presentació de denúncia ni a l’exercici de l’acció penal</a:t>
            </a:r>
          </a:p>
          <a:p>
            <a:r>
              <a:rPr lang="ca-ES" sz="2200" dirty="0" smtClean="0"/>
              <a:t>Dret </a:t>
            </a:r>
            <a:r>
              <a:rPr lang="ca-ES" sz="2200" dirty="0"/>
              <a:t>a l’assessorament jurídic previ i assistència jurídica gratuïta en els processos derivats de violències sexuals (art. 33.1.e): DF 21 termini d’1 any per modificar Llei 1/1996, de 10 </a:t>
            </a:r>
            <a:r>
              <a:rPr lang="ca-ES" sz="2200" dirty="0" smtClean="0"/>
              <a:t>gener d’assistència jurídica </a:t>
            </a:r>
            <a:r>
              <a:rPr lang="ca-ES" sz="2200" dirty="0" err="1" smtClean="0"/>
              <a:t>gratuita</a:t>
            </a:r>
            <a:endParaRPr lang="ca-ES" sz="2200" dirty="0"/>
          </a:p>
        </p:txBody>
      </p:sp>
    </p:spTree>
    <p:extLst>
      <p:ext uri="{BB962C8B-B14F-4D97-AF65-F5344CB8AC3E}">
        <p14:creationId xmlns:p14="http://schemas.microsoft.com/office/powerpoint/2010/main" val="30530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b="1" dirty="0" smtClean="0"/>
              <a:t>Àmbit judicial</a:t>
            </a:r>
            <a:endParaRPr lang="ca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a-ES" dirty="0" smtClean="0"/>
              <a:t>Mesures cautelars per la delinqüència a través de la tecnologia (art. 13 </a:t>
            </a:r>
            <a:r>
              <a:rPr lang="ca-ES" dirty="0" err="1" smtClean="0"/>
              <a:t>LECrim</a:t>
            </a:r>
            <a:r>
              <a:rPr lang="ca-ES" dirty="0" smtClean="0"/>
              <a:t>): retirada provisional de continguts il·lícits, interrupció provisional dels serveis que ofereixin aquests continguts o bloqueig dels uns i altres quan radiquin a l’estranger</a:t>
            </a:r>
          </a:p>
          <a:p>
            <a:r>
              <a:rPr lang="ca-ES" dirty="0" smtClean="0"/>
              <a:t>Revocació de la renúncia a l’exercici de l’acció civil per resolució judicial a petició de la víctima i escoltades les parts (art. 112 </a:t>
            </a:r>
            <a:r>
              <a:rPr lang="ca-ES" dirty="0" err="1" smtClean="0"/>
              <a:t>LECrim</a:t>
            </a:r>
            <a:r>
              <a:rPr lang="ca-ES" dirty="0" smtClean="0"/>
              <a:t>): abans del tràmit que qualificació si les conseqüències del delicte són més greus de les que es preveien en el moment d’interposar la denúncia o si la renúncia va poder estar condicionada per la relació de la víctima amb alguna de les persones responsables del delicte </a:t>
            </a:r>
          </a:p>
          <a:p>
            <a:r>
              <a:rPr lang="ca-ES" dirty="0" smtClean="0"/>
              <a:t>Utilització de dispositius telemàtics per al control de les mesures de protecció de la víctima quan es tracta de víctimes dels delictes de l’art. 3  (art. 544 bis </a:t>
            </a:r>
            <a:r>
              <a:rPr lang="ca-ES" dirty="0" err="1" smtClean="0"/>
              <a:t>LECrim</a:t>
            </a:r>
            <a:r>
              <a:rPr lang="ca-ES" dirty="0" smtClean="0"/>
              <a:t>)</a:t>
            </a:r>
          </a:p>
          <a:p>
            <a:r>
              <a:rPr lang="ca-ES" dirty="0" smtClean="0"/>
              <a:t>Està vedada la mediació i la conciliació en supòsits de violència sexual </a:t>
            </a:r>
            <a:r>
              <a:rPr lang="ca-ES" dirty="0" smtClean="0"/>
              <a:t>i de gènere (art</a:t>
            </a:r>
            <a:r>
              <a:rPr lang="ca-ES" dirty="0" smtClean="0"/>
              <a:t>. 3 Estatut Víctima) </a:t>
            </a:r>
          </a:p>
          <a:p>
            <a:r>
              <a:rPr lang="ca-ES" dirty="0" smtClean="0"/>
              <a:t>Tota víctima te dret a ser notificada de forma immediata de les </a:t>
            </a:r>
            <a:r>
              <a:rPr lang="ca-ES" dirty="0" smtClean="0"/>
              <a:t>resolucions </a:t>
            </a:r>
            <a:r>
              <a:rPr lang="ca-ES" dirty="0" smtClean="0"/>
              <a:t>del procés penal, sense necessitat que presenti petició (arts. 5 i 7 </a:t>
            </a:r>
            <a:r>
              <a:rPr lang="ca-ES" dirty="0" smtClean="0"/>
              <a:t>Estatut </a:t>
            </a:r>
            <a:r>
              <a:rPr lang="ca-ES" dirty="0" smtClean="0"/>
              <a:t>de la Víctima)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633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a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Mesures per evitar </a:t>
            </a:r>
            <a:r>
              <a:rPr lang="es-ES" dirty="0" err="1" smtClean="0"/>
              <a:t>revictimització</a:t>
            </a:r>
            <a:r>
              <a:rPr lang="es-ES" dirty="0" smtClean="0"/>
              <a:t>:</a:t>
            </a:r>
          </a:p>
          <a:p>
            <a:pPr lvl="1"/>
            <a:r>
              <a:rPr lang="ca-ES" dirty="0"/>
              <a:t>En les actuacions i els procediments relacionats amb la violència sexual es protegirà la intimitat de les víctimes, i en especial les seves dades </a:t>
            </a:r>
            <a:r>
              <a:rPr lang="ca-ES" dirty="0" smtClean="0"/>
              <a:t>personals</a:t>
            </a:r>
          </a:p>
          <a:p>
            <a:pPr lvl="1"/>
            <a:r>
              <a:rPr lang="ca-ES" dirty="0" smtClean="0"/>
              <a:t>Prohibició de divulgació o publicació d’informació relativa a la identitat de víctimes de violència sexual així com de dades que puguin facilitar-ne la identificació de forma directa o indirecta i d’imatges seves o dels seus familiars (art. 681 </a:t>
            </a:r>
            <a:r>
              <a:rPr lang="ca-ES" dirty="0" err="1" smtClean="0"/>
              <a:t>LECrim</a:t>
            </a:r>
            <a:r>
              <a:rPr lang="ca-ES" dirty="0" smtClean="0"/>
              <a:t>)</a:t>
            </a:r>
            <a:endParaRPr lang="ca-ES" dirty="0"/>
          </a:p>
          <a:p>
            <a:pPr lvl="1"/>
            <a:r>
              <a:rPr lang="ca-ES" dirty="0"/>
              <a:t>El jutjat o tribunal pot acordar, d’ofici o a instància de les parts, que les vistes es desenvolupin a porta tancada i que les actuacions siguin </a:t>
            </a:r>
            <a:r>
              <a:rPr lang="ca-ES" dirty="0" smtClean="0"/>
              <a:t>reservades (art. 50)</a:t>
            </a:r>
          </a:p>
          <a:p>
            <a:pPr lvl="1"/>
            <a:r>
              <a:rPr lang="ca-ES" dirty="0" smtClean="0"/>
              <a:t>Les declaracions rebudes durant la fase d’instrucció seran enregistrades per mitjans audiovisuals i podran ser utilitzades com a prova </a:t>
            </a:r>
            <a:r>
              <a:rPr lang="ca-ES" dirty="0" err="1" smtClean="0"/>
              <a:t>preconstituïda</a:t>
            </a:r>
            <a:r>
              <a:rPr lang="ca-ES" dirty="0" smtClean="0"/>
              <a:t> </a:t>
            </a:r>
            <a:r>
              <a:rPr lang="ca-ES" dirty="0" smtClean="0"/>
              <a:t>en violència </a:t>
            </a:r>
            <a:r>
              <a:rPr lang="ca-ES" dirty="0" err="1" smtClean="0"/>
              <a:t>intrafamiliar</a:t>
            </a:r>
            <a:r>
              <a:rPr lang="ca-ES" dirty="0" smtClean="0"/>
              <a:t>, delictes contra la llibertat sexual i tracta d’essers humans amb finalitat </a:t>
            </a:r>
            <a:r>
              <a:rPr lang="ca-ES" dirty="0"/>
              <a:t>d’explotació sexual (art. 26 Estatut Víctima)</a:t>
            </a:r>
            <a:endParaRPr lang="ca-ES" dirty="0" smtClean="0"/>
          </a:p>
          <a:p>
            <a:pPr lvl="1"/>
            <a:r>
              <a:rPr lang="ca-ES" dirty="0" smtClean="0"/>
              <a:t>Interrogatori de la víctima: </a:t>
            </a:r>
            <a:r>
              <a:rPr lang="ca-ES" dirty="0"/>
              <a:t>el President podrà adoptar mesures per evitar que es formulin a la víctima preguntes innecessàries relatives a la vida privada, en particular a la intimitat sexual, que no tinguin rellevància per al fet delictiu enjudiciat, llevat, que, </a:t>
            </a:r>
            <a:r>
              <a:rPr lang="ca-ES" dirty="0" smtClean="0"/>
              <a:t>excepcionalment</a:t>
            </a:r>
            <a:r>
              <a:rPr lang="ca-ES" dirty="0"/>
              <a:t>, i tenint en </a:t>
            </a:r>
            <a:r>
              <a:rPr lang="ca-ES" dirty="0" smtClean="0"/>
              <a:t>compte </a:t>
            </a:r>
            <a:r>
              <a:rPr lang="ca-ES" dirty="0"/>
              <a:t>les </a:t>
            </a:r>
            <a:r>
              <a:rPr lang="ca-ES" dirty="0" smtClean="0"/>
              <a:t>circumstàncies </a:t>
            </a:r>
            <a:r>
              <a:rPr lang="ca-ES" dirty="0"/>
              <a:t>particulars del cas, el President consideri que siguin </a:t>
            </a:r>
            <a:r>
              <a:rPr lang="ca-ES" dirty="0" smtClean="0"/>
              <a:t>pertinents </a:t>
            </a:r>
            <a:r>
              <a:rPr lang="ca-ES" dirty="0"/>
              <a:t>i necessàries. Si aquestes preguntes fossin formulades, el President no permetrà </a:t>
            </a:r>
            <a:r>
              <a:rPr lang="ca-ES" dirty="0" smtClean="0"/>
              <a:t>que </a:t>
            </a:r>
            <a:r>
              <a:rPr lang="ca-ES" dirty="0"/>
              <a:t>siguin </a:t>
            </a:r>
            <a:r>
              <a:rPr lang="ca-ES" dirty="0" smtClean="0"/>
              <a:t>contestades (art. 709 </a:t>
            </a:r>
            <a:r>
              <a:rPr lang="ca-ES" dirty="0" err="1" smtClean="0"/>
              <a:t>LECrim</a:t>
            </a:r>
            <a:r>
              <a:rPr lang="ca-ES" dirty="0" smtClean="0"/>
              <a:t>)</a:t>
            </a:r>
            <a:endParaRPr lang="ca-ES" dirty="0"/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06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3218</Words>
  <Application>Microsoft Office PowerPoint</Application>
  <PresentationFormat>Presentación en pantalla (4:3)</PresentationFormat>
  <Paragraphs>184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Tema de Office</vt:lpstr>
      <vt:lpstr>Aspectes penals de la L.O. 10/2022, de 6 setembre, de garantia integral de la llibertat sexual</vt:lpstr>
      <vt:lpstr>Concepte de violència sexual (art.3)</vt:lpstr>
      <vt:lpstr>Acreditació de l’existència de violències sexuals</vt:lpstr>
      <vt:lpstr>Objectius de la L.O. 10/2022</vt:lpstr>
      <vt:lpstr>Aspectes processals penals DE LA REFORMA</vt:lpstr>
      <vt:lpstr>Denúncia i investigació dels delictes</vt:lpstr>
      <vt:lpstr>Presentación de PowerPoint</vt:lpstr>
      <vt:lpstr>Àmbit judicial</vt:lpstr>
      <vt:lpstr>Presentación de PowerPoint</vt:lpstr>
      <vt:lpstr>ASPECTES PENALS SUBSTANTIUS DE LA REFORMA</vt:lpstr>
      <vt:lpstr>Modificacions Codi Penal</vt:lpstr>
      <vt:lpstr>Presentación de PowerPoint</vt:lpstr>
      <vt:lpstr>Presentación de PowerPoint</vt:lpstr>
      <vt:lpstr>Presentación de PowerPoint</vt:lpstr>
      <vt:lpstr>Presentación de PowerPoint</vt:lpstr>
      <vt:lpstr>Agressions sexuals a majors de 16 anys (arts. 178-180)</vt:lpstr>
      <vt:lpstr>Presentación de PowerPoint</vt:lpstr>
      <vt:lpstr>Presentación de PowerPoint</vt:lpstr>
      <vt:lpstr>Agressions sexuals a menors de 16 anys (arts. 181-183 bis)</vt:lpstr>
      <vt:lpstr>Presentación de PowerPoint</vt:lpstr>
      <vt:lpstr>Presentación de PowerPoint</vt:lpstr>
      <vt:lpstr>Assetjament sexual (art. 184)</vt:lpstr>
      <vt:lpstr>Disposicions comuns</vt:lpstr>
      <vt:lpstr>Responsabilitat penal de les persones jurídiques</vt:lpstr>
      <vt:lpstr>Dret a la reparació</vt:lpstr>
      <vt:lpstr>MODIFICACIONS DE LA LLEI DE RESPONSABILITAT PENAL DEL MENOR</vt:lpstr>
      <vt:lpstr>Pels delictes previstos als Capítols I i II del Títol VIII CP (agressions sexuals)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procedimiento ordinario o sumario</dc:title>
  <dc:creator>Marina Roig</dc:creator>
  <cp:lastModifiedBy>Hp</cp:lastModifiedBy>
  <cp:revision>150</cp:revision>
  <cp:lastPrinted>2022-10-18T14:55:55Z</cp:lastPrinted>
  <dcterms:created xsi:type="dcterms:W3CDTF">2016-06-13T16:10:12Z</dcterms:created>
  <dcterms:modified xsi:type="dcterms:W3CDTF">2022-10-18T15:06:57Z</dcterms:modified>
</cp:coreProperties>
</file>