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ca-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ca-ES"/>
          </a:p>
        </p:txBody>
      </p:sp>
      <p:sp>
        <p:nvSpPr>
          <p:cNvPr id="4" name="Marcador de fecha 3"/>
          <p:cNvSpPr>
            <a:spLocks noGrp="1"/>
          </p:cNvSpPr>
          <p:nvPr>
            <p:ph type="dt" sz="half" idx="10"/>
          </p:nvPr>
        </p:nvSpPr>
        <p:spPr/>
        <p:txBody>
          <a:bodyPr/>
          <a:lstStyle/>
          <a:p>
            <a:fld id="{1F9FB58E-B5F8-4FF6-BFB8-532651DF9603}" type="datetimeFigureOut">
              <a:rPr lang="ca-ES" smtClean="0"/>
              <a:t>4/11/2018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626213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ca-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Marcador de fecha 3"/>
          <p:cNvSpPr>
            <a:spLocks noGrp="1"/>
          </p:cNvSpPr>
          <p:nvPr>
            <p:ph type="dt" sz="half" idx="10"/>
          </p:nvPr>
        </p:nvSpPr>
        <p:spPr/>
        <p:txBody>
          <a:bodyPr/>
          <a:lstStyle/>
          <a:p>
            <a:fld id="{1F9FB58E-B5F8-4FF6-BFB8-532651DF9603}" type="datetimeFigureOut">
              <a:rPr lang="ca-ES" smtClean="0"/>
              <a:t>4/11/2018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3682611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ca-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Marcador de fecha 3"/>
          <p:cNvSpPr>
            <a:spLocks noGrp="1"/>
          </p:cNvSpPr>
          <p:nvPr>
            <p:ph type="dt" sz="half" idx="10"/>
          </p:nvPr>
        </p:nvSpPr>
        <p:spPr/>
        <p:txBody>
          <a:bodyPr/>
          <a:lstStyle/>
          <a:p>
            <a:fld id="{1F9FB58E-B5F8-4FF6-BFB8-532651DF9603}" type="datetimeFigureOut">
              <a:rPr lang="ca-ES" smtClean="0"/>
              <a:t>4/11/2018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181524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ca-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Marcador de fecha 3"/>
          <p:cNvSpPr>
            <a:spLocks noGrp="1"/>
          </p:cNvSpPr>
          <p:nvPr>
            <p:ph type="dt" sz="half" idx="10"/>
          </p:nvPr>
        </p:nvSpPr>
        <p:spPr/>
        <p:txBody>
          <a:bodyPr/>
          <a:lstStyle/>
          <a:p>
            <a:fld id="{1F9FB58E-B5F8-4FF6-BFB8-532651DF9603}" type="datetimeFigureOut">
              <a:rPr lang="ca-ES" smtClean="0"/>
              <a:t>4/11/2018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52397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ca-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1F9FB58E-B5F8-4FF6-BFB8-532651DF9603}" type="datetimeFigureOut">
              <a:rPr lang="ca-ES" smtClean="0"/>
              <a:t>4/11/2018</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528120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ca-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Marcador de fecha 4"/>
          <p:cNvSpPr>
            <a:spLocks noGrp="1"/>
          </p:cNvSpPr>
          <p:nvPr>
            <p:ph type="dt" sz="half" idx="10"/>
          </p:nvPr>
        </p:nvSpPr>
        <p:spPr/>
        <p:txBody>
          <a:bodyPr/>
          <a:lstStyle/>
          <a:p>
            <a:fld id="{1F9FB58E-B5F8-4FF6-BFB8-532651DF9603}" type="datetimeFigureOut">
              <a:rPr lang="ca-ES" smtClean="0"/>
              <a:t>4/11/2018</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1629318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ca-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7" name="Marcador de fecha 6"/>
          <p:cNvSpPr>
            <a:spLocks noGrp="1"/>
          </p:cNvSpPr>
          <p:nvPr>
            <p:ph type="dt" sz="half" idx="10"/>
          </p:nvPr>
        </p:nvSpPr>
        <p:spPr/>
        <p:txBody>
          <a:bodyPr/>
          <a:lstStyle/>
          <a:p>
            <a:fld id="{1F9FB58E-B5F8-4FF6-BFB8-532651DF9603}" type="datetimeFigureOut">
              <a:rPr lang="ca-ES" smtClean="0"/>
              <a:t>4/11/2018</a:t>
            </a:fld>
            <a:endParaRPr lang="ca-ES"/>
          </a:p>
        </p:txBody>
      </p:sp>
      <p:sp>
        <p:nvSpPr>
          <p:cNvPr id="8" name="Marcador de pie de página 7"/>
          <p:cNvSpPr>
            <a:spLocks noGrp="1"/>
          </p:cNvSpPr>
          <p:nvPr>
            <p:ph type="ftr" sz="quarter" idx="11"/>
          </p:nvPr>
        </p:nvSpPr>
        <p:spPr/>
        <p:txBody>
          <a:bodyPr/>
          <a:lstStyle/>
          <a:p>
            <a:endParaRPr lang="ca-ES"/>
          </a:p>
        </p:txBody>
      </p:sp>
      <p:sp>
        <p:nvSpPr>
          <p:cNvPr id="9" name="Marcador de número de diapositiva 8"/>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1689817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ca-ES"/>
          </a:p>
        </p:txBody>
      </p:sp>
      <p:sp>
        <p:nvSpPr>
          <p:cNvPr id="3" name="Marcador de fecha 2"/>
          <p:cNvSpPr>
            <a:spLocks noGrp="1"/>
          </p:cNvSpPr>
          <p:nvPr>
            <p:ph type="dt" sz="half" idx="10"/>
          </p:nvPr>
        </p:nvSpPr>
        <p:spPr/>
        <p:txBody>
          <a:bodyPr/>
          <a:lstStyle/>
          <a:p>
            <a:fld id="{1F9FB58E-B5F8-4FF6-BFB8-532651DF9603}" type="datetimeFigureOut">
              <a:rPr lang="ca-ES" smtClean="0"/>
              <a:t>4/11/2018</a:t>
            </a:fld>
            <a:endParaRPr lang="ca-ES"/>
          </a:p>
        </p:txBody>
      </p:sp>
      <p:sp>
        <p:nvSpPr>
          <p:cNvPr id="4" name="Marcador de pie de página 3"/>
          <p:cNvSpPr>
            <a:spLocks noGrp="1"/>
          </p:cNvSpPr>
          <p:nvPr>
            <p:ph type="ftr" sz="quarter" idx="11"/>
          </p:nvPr>
        </p:nvSpPr>
        <p:spPr/>
        <p:txBody>
          <a:bodyPr/>
          <a:lstStyle/>
          <a:p>
            <a:endParaRPr lang="ca-ES"/>
          </a:p>
        </p:txBody>
      </p:sp>
      <p:sp>
        <p:nvSpPr>
          <p:cNvPr id="5" name="Marcador de número de diapositiva 4"/>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5363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F9FB58E-B5F8-4FF6-BFB8-532651DF9603}" type="datetimeFigureOut">
              <a:rPr lang="ca-ES" smtClean="0"/>
              <a:t>4/11/2018</a:t>
            </a:fld>
            <a:endParaRPr lang="ca-ES"/>
          </a:p>
        </p:txBody>
      </p:sp>
      <p:sp>
        <p:nvSpPr>
          <p:cNvPr id="3" name="Marcador de pie de página 2"/>
          <p:cNvSpPr>
            <a:spLocks noGrp="1"/>
          </p:cNvSpPr>
          <p:nvPr>
            <p:ph type="ftr" sz="quarter" idx="11"/>
          </p:nvPr>
        </p:nvSpPr>
        <p:spPr/>
        <p:txBody>
          <a:bodyPr/>
          <a:lstStyle/>
          <a:p>
            <a:endParaRPr lang="ca-ES"/>
          </a:p>
        </p:txBody>
      </p:sp>
      <p:sp>
        <p:nvSpPr>
          <p:cNvPr id="4" name="Marcador de número de diapositiva 3"/>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2173398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ca-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F9FB58E-B5F8-4FF6-BFB8-532651DF9603}" type="datetimeFigureOut">
              <a:rPr lang="ca-ES" smtClean="0"/>
              <a:t>4/11/2018</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2731815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ca-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F9FB58E-B5F8-4FF6-BFB8-532651DF9603}" type="datetimeFigureOut">
              <a:rPr lang="ca-ES" smtClean="0"/>
              <a:t>4/11/2018</a:t>
            </a:fld>
            <a:endParaRPr lang="ca-ES"/>
          </a:p>
        </p:txBody>
      </p:sp>
      <p:sp>
        <p:nvSpPr>
          <p:cNvPr id="6" name="Marcador de pie de página 5"/>
          <p:cNvSpPr>
            <a:spLocks noGrp="1"/>
          </p:cNvSpPr>
          <p:nvPr>
            <p:ph type="ftr" sz="quarter" idx="11"/>
          </p:nvPr>
        </p:nvSpPr>
        <p:spPr/>
        <p:txBody>
          <a:bodyPr/>
          <a:lstStyle/>
          <a:p>
            <a:endParaRPr lang="ca-ES"/>
          </a:p>
        </p:txBody>
      </p:sp>
      <p:sp>
        <p:nvSpPr>
          <p:cNvPr id="7" name="Marcador de número de diapositiva 6"/>
          <p:cNvSpPr>
            <a:spLocks noGrp="1"/>
          </p:cNvSpPr>
          <p:nvPr>
            <p:ph type="sldNum" sz="quarter" idx="12"/>
          </p:nvPr>
        </p:nvSpPr>
        <p:spPr/>
        <p:txBody>
          <a:bodyPr/>
          <a:lstStyle/>
          <a:p>
            <a:fld id="{DBFFCF15-E3BD-4778-93F7-9AA6CB467F97}" type="slidenum">
              <a:rPr lang="ca-ES" smtClean="0"/>
              <a:t>‹Nº›</a:t>
            </a:fld>
            <a:endParaRPr lang="ca-ES"/>
          </a:p>
        </p:txBody>
      </p:sp>
    </p:spTree>
    <p:extLst>
      <p:ext uri="{BB962C8B-B14F-4D97-AF65-F5344CB8AC3E}">
        <p14:creationId xmlns:p14="http://schemas.microsoft.com/office/powerpoint/2010/main" val="2577992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ca-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FB58E-B5F8-4FF6-BFB8-532651DF9603}" type="datetimeFigureOut">
              <a:rPr lang="ca-ES" smtClean="0"/>
              <a:t>4/11/2018</a:t>
            </a:fld>
            <a:endParaRPr lang="ca-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FFCF15-E3BD-4778-93F7-9AA6CB467F97}" type="slidenum">
              <a:rPr lang="ca-ES" smtClean="0"/>
              <a:t>‹Nº›</a:t>
            </a:fld>
            <a:endParaRPr lang="ca-ES"/>
          </a:p>
        </p:txBody>
      </p:sp>
    </p:spTree>
    <p:extLst>
      <p:ext uri="{BB962C8B-B14F-4D97-AF65-F5344CB8AC3E}">
        <p14:creationId xmlns:p14="http://schemas.microsoft.com/office/powerpoint/2010/main" val="2179391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ca-ES" dirty="0" smtClean="0">
                <a:effectLst/>
              </a:rPr>
              <a:t/>
            </a:r>
            <a:br>
              <a:rPr lang="ca-ES" dirty="0" smtClean="0">
                <a:effectLst/>
              </a:rPr>
            </a:br>
            <a:r>
              <a:rPr lang="ca-ES" dirty="0" smtClean="0">
                <a:effectLst/>
              </a:rPr>
              <a:t/>
            </a:r>
            <a:br>
              <a:rPr lang="ca-ES" dirty="0" smtClean="0">
                <a:effectLst/>
              </a:rPr>
            </a:br>
            <a:r>
              <a:rPr lang="ca-ES" sz="4400" b="1" dirty="0"/>
              <a:t>ELS DRETS LINGÜÍSTICS A BÈLGICA</a:t>
            </a:r>
            <a:r>
              <a:rPr lang="ca-ES" sz="3600" dirty="0" smtClean="0">
                <a:effectLst/>
              </a:rPr>
              <a:t/>
            </a:r>
            <a:br>
              <a:rPr lang="ca-ES" sz="3600" dirty="0" smtClean="0">
                <a:effectLst/>
              </a:rPr>
            </a:br>
            <a:r>
              <a:rPr lang="ca-ES" sz="3600" dirty="0" smtClean="0">
                <a:effectLst/>
              </a:rPr>
              <a:t/>
            </a:r>
            <a:br>
              <a:rPr lang="ca-ES" sz="3600" dirty="0" smtClean="0">
                <a:effectLst/>
              </a:rPr>
            </a:br>
            <a:r>
              <a:rPr lang="ca-ES" sz="2000" dirty="0" smtClean="0"/>
              <a:t>Eva </a:t>
            </a:r>
            <a:r>
              <a:rPr lang="ca-ES" sz="2000" dirty="0"/>
              <a:t>Pons</a:t>
            </a:r>
            <a:r>
              <a:rPr lang="ca-ES" sz="2000" dirty="0" smtClean="0">
                <a:effectLst/>
              </a:rPr>
              <a:t/>
            </a:r>
            <a:br>
              <a:rPr lang="ca-ES" sz="2000" dirty="0" smtClean="0">
                <a:effectLst/>
              </a:rPr>
            </a:br>
            <a:r>
              <a:rPr lang="ca-ES" sz="2000" dirty="0"/>
              <a:t>Universitat de Barcelona</a:t>
            </a:r>
            <a:r>
              <a:rPr lang="ca-ES" sz="2000" dirty="0" smtClean="0">
                <a:effectLst/>
              </a:rPr>
              <a:t/>
            </a:r>
            <a:br>
              <a:rPr lang="ca-ES" sz="2000" dirty="0" smtClean="0">
                <a:effectLst/>
              </a:rPr>
            </a:br>
            <a:endParaRPr lang="ca-ES" sz="2000" dirty="0"/>
          </a:p>
        </p:txBody>
      </p:sp>
      <p:sp>
        <p:nvSpPr>
          <p:cNvPr id="3" name="Subtítulo 2"/>
          <p:cNvSpPr>
            <a:spLocks noGrp="1"/>
          </p:cNvSpPr>
          <p:nvPr>
            <p:ph type="subTitle" idx="1"/>
          </p:nvPr>
        </p:nvSpPr>
        <p:spPr/>
        <p:txBody>
          <a:bodyPr/>
          <a:lstStyle/>
          <a:p>
            <a:r>
              <a:rPr lang="es-ES" b="1" dirty="0" smtClean="0">
                <a:effectLst/>
              </a:rPr>
              <a:t>IX Jornada sobre </a:t>
            </a:r>
            <a:r>
              <a:rPr lang="es-ES" b="1" dirty="0" err="1" smtClean="0">
                <a:effectLst/>
              </a:rPr>
              <a:t>l'ús</a:t>
            </a:r>
            <a:r>
              <a:rPr lang="es-ES" b="1" dirty="0" smtClean="0">
                <a:effectLst/>
              </a:rPr>
              <a:t> del </a:t>
            </a:r>
            <a:r>
              <a:rPr lang="es-ES" b="1" dirty="0" err="1" smtClean="0">
                <a:effectLst/>
              </a:rPr>
              <a:t>català</a:t>
            </a:r>
            <a:r>
              <a:rPr lang="es-ES" b="1" dirty="0" smtClean="0">
                <a:effectLst/>
              </a:rPr>
              <a:t> a la </a:t>
            </a:r>
            <a:r>
              <a:rPr lang="es-ES" b="1" dirty="0" err="1" smtClean="0">
                <a:effectLst/>
              </a:rPr>
              <a:t>justícia</a:t>
            </a:r>
            <a:r>
              <a:rPr lang="es-ES" b="1" dirty="0" smtClean="0">
                <a:effectLst/>
              </a:rPr>
              <a:t> – </a:t>
            </a:r>
            <a:r>
              <a:rPr lang="es-ES" b="1" dirty="0" err="1" smtClean="0">
                <a:effectLst/>
              </a:rPr>
              <a:t>Comissió</a:t>
            </a:r>
            <a:r>
              <a:rPr lang="es-ES" b="1" dirty="0" smtClean="0">
                <a:effectLst/>
              </a:rPr>
              <a:t> de </a:t>
            </a:r>
            <a:r>
              <a:rPr lang="es-ES" b="1" dirty="0" err="1" smtClean="0">
                <a:effectLst/>
              </a:rPr>
              <a:t>llengua</a:t>
            </a:r>
            <a:r>
              <a:rPr lang="es-ES" b="1" dirty="0" smtClean="0">
                <a:effectLst/>
              </a:rPr>
              <a:t> del CICAC</a:t>
            </a:r>
            <a:endParaRPr lang="es-ES" dirty="0" smtClean="0">
              <a:effectLst/>
            </a:endParaRPr>
          </a:p>
          <a:p>
            <a:endParaRPr lang="ca-ES" dirty="0"/>
          </a:p>
        </p:txBody>
      </p:sp>
    </p:spTree>
    <p:extLst>
      <p:ext uri="{BB962C8B-B14F-4D97-AF65-F5344CB8AC3E}">
        <p14:creationId xmlns:p14="http://schemas.microsoft.com/office/powerpoint/2010/main" val="147578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600" b="1" dirty="0"/>
              <a:t>9. TRIBUNAL CONSTITUCIONAL </a:t>
            </a:r>
            <a:r>
              <a:rPr lang="ca-ES" u="none" strike="noStrike" dirty="0" smtClean="0">
                <a:effectLst/>
              </a:rPr>
              <a:t/>
            </a:r>
            <a:br>
              <a:rPr lang="ca-ES" u="none" strike="noStrike" dirty="0" smtClean="0">
                <a:effectLst/>
              </a:rPr>
            </a:br>
            <a:endParaRPr lang="ca-ES" dirty="0"/>
          </a:p>
        </p:txBody>
      </p:sp>
      <p:sp>
        <p:nvSpPr>
          <p:cNvPr id="3" name="Marcador de contenido 2"/>
          <p:cNvSpPr>
            <a:spLocks noGrp="1"/>
          </p:cNvSpPr>
          <p:nvPr>
            <p:ph idx="1"/>
          </p:nvPr>
        </p:nvSpPr>
        <p:spPr/>
        <p:txBody>
          <a:bodyPr>
            <a:normAutofit fontScale="47500" lnSpcReduction="20000"/>
          </a:bodyPr>
          <a:lstStyle/>
          <a:p>
            <a:pPr marL="0" indent="0">
              <a:buNone/>
            </a:pPr>
            <a:r>
              <a:rPr lang="ca-ES" sz="3300" dirty="0" smtClean="0"/>
              <a:t>La </a:t>
            </a:r>
            <a:r>
              <a:rPr lang="ca-ES" sz="3300" dirty="0"/>
              <a:t>composició respecta la paritat entre magistrats de parla francesa (6) i magistrats de parla neerlandesa (6) i la presidència s’exerceix alternativament per un francòfon i per un </a:t>
            </a:r>
            <a:r>
              <a:rPr lang="ca-ES" sz="3300" dirty="0" err="1" smtClean="0"/>
              <a:t>neerlandòfons</a:t>
            </a:r>
            <a:r>
              <a:rPr lang="ca-ES" sz="3300" dirty="0" smtClean="0"/>
              <a:t>; </a:t>
            </a:r>
            <a:r>
              <a:rPr lang="ca-ES" sz="3300" dirty="0"/>
              <a:t>dualitat en tota l'organització interna (Llei especial de 6 de gener de 1989). </a:t>
            </a:r>
            <a:endParaRPr lang="ca-ES" sz="3300" u="none" strike="noStrike" dirty="0" smtClean="0">
              <a:effectLst/>
            </a:endParaRPr>
          </a:p>
          <a:p>
            <a:r>
              <a:rPr lang="ca-ES" sz="3300" dirty="0" smtClean="0"/>
              <a:t>Qüestió </a:t>
            </a:r>
            <a:r>
              <a:rPr lang="ca-ES" sz="3300" dirty="0"/>
              <a:t>prejudicial (“qüestió d'inconstitucionalitat”): la llengua del procediment es determina per la </a:t>
            </a:r>
            <a:r>
              <a:rPr lang="ca-ES" sz="3300" b="1" dirty="0"/>
              <a:t>llengua del jutge</a:t>
            </a:r>
            <a:r>
              <a:rPr lang="ca-ES" sz="3300" dirty="0"/>
              <a:t> que la presenta.</a:t>
            </a:r>
            <a:endParaRPr lang="ca-ES" sz="3300" u="none" strike="noStrike" dirty="0" smtClean="0">
              <a:effectLst/>
            </a:endParaRPr>
          </a:p>
          <a:p>
            <a:r>
              <a:rPr lang="ca-ES" sz="3300" dirty="0"/>
              <a:t>Recurs d'anul·lació (“recurs d'inconstitucionalitat”): el </a:t>
            </a:r>
            <a:r>
              <a:rPr lang="ca-ES" sz="3300" b="1" dirty="0"/>
              <a:t>demandant tria la llengua del procediment </a:t>
            </a:r>
            <a:r>
              <a:rPr lang="ca-ES" sz="3300" dirty="0"/>
              <a:t>entre les llengües nacionals (principi de tria que </a:t>
            </a:r>
            <a:r>
              <a:rPr lang="ca-ES" sz="3300" b="1" dirty="0"/>
              <a:t>no s'aplica a les persones de dret públic </a:t>
            </a:r>
            <a:r>
              <a:rPr lang="ca-ES" sz="3300" dirty="0"/>
              <a:t>-Consell de ministres, </a:t>
            </a:r>
            <a:r>
              <a:rPr lang="ca-ES" sz="3300" dirty="0" smtClean="0"/>
              <a:t>governs </a:t>
            </a:r>
            <a:r>
              <a:rPr lang="ca-ES" sz="3300" dirty="0"/>
              <a:t>regionals o comunitaris, han d'utilitzar la seva llengua administrativa- subjectes a la Llei sobre l'ús de les llengües en matèria administrativa), i aquesta tria determina la “llengua d'instrucció” del cas (art. 63 Llei 1989). </a:t>
            </a:r>
            <a:endParaRPr lang="ca-ES" sz="3300" dirty="0" smtClean="0">
              <a:effectLst/>
            </a:endParaRPr>
          </a:p>
          <a:p>
            <a:r>
              <a:rPr lang="ca-ES" sz="3300" dirty="0"/>
              <a:t>El principi de tria no s'aplica amb el mateix rigor a l'</a:t>
            </a:r>
            <a:r>
              <a:rPr lang="ca-ES" sz="3300" b="1" dirty="0"/>
              <a:t>alemany</a:t>
            </a:r>
            <a:r>
              <a:rPr lang="ca-ES" sz="3300" dirty="0"/>
              <a:t>: en cas que </a:t>
            </a:r>
            <a:r>
              <a:rPr lang="ca-ES" sz="3300" dirty="0" smtClean="0"/>
              <a:t>la demanda sigui </a:t>
            </a:r>
            <a:r>
              <a:rPr lang="ca-ES" sz="3300" dirty="0"/>
              <a:t>en alemany (o simultàniament en francès i neerlandès) el TC decideix si la instrucció es fa en francès o en neerlandès (es té en compte domicili de la persona en regió unilingüe). Qui ha fet el recurs en alemany pot utilitzar-lo també en la resta d'actuacions del procediment.</a:t>
            </a:r>
            <a:endParaRPr lang="ca-ES" sz="3300" dirty="0" smtClean="0">
              <a:effectLst/>
            </a:endParaRPr>
          </a:p>
          <a:p>
            <a:r>
              <a:rPr lang="ca-ES" sz="3300" dirty="0"/>
              <a:t>En tot cas, les </a:t>
            </a:r>
            <a:r>
              <a:rPr lang="ca-ES" sz="3300" b="1" dirty="0"/>
              <a:t>intervencions orals</a:t>
            </a:r>
            <a:r>
              <a:rPr lang="ca-ES" sz="3300" dirty="0"/>
              <a:t> es poden fer en les tres llengües i es preveu traducció simultània (art. 64 Llei 1989). </a:t>
            </a:r>
            <a:endParaRPr lang="ca-ES" sz="3300" dirty="0" smtClean="0">
              <a:effectLst/>
            </a:endParaRPr>
          </a:p>
          <a:p>
            <a:r>
              <a:rPr lang="ca-ES" sz="3300" dirty="0"/>
              <a:t>Les </a:t>
            </a:r>
            <a:r>
              <a:rPr lang="ca-ES" sz="3300" b="1" dirty="0"/>
              <a:t>sentències </a:t>
            </a:r>
            <a:r>
              <a:rPr lang="ca-ES" sz="3300" dirty="0"/>
              <a:t>es redacten i pronuncien en francès i en neerlandès (publicades en les dues llengües en el </a:t>
            </a:r>
            <a:r>
              <a:rPr lang="ca-ES" sz="3300" i="1" dirty="0" err="1"/>
              <a:t>Moniteur</a:t>
            </a:r>
            <a:r>
              <a:rPr lang="ca-ES" sz="3300" i="1" dirty="0"/>
              <a:t> </a:t>
            </a:r>
            <a:r>
              <a:rPr lang="ca-ES" sz="3300" i="1" dirty="0" err="1"/>
              <a:t>belge</a:t>
            </a:r>
            <a:r>
              <a:rPr lang="ca-ES" sz="3300" dirty="0"/>
              <a:t>). En recursos d'anul·lació, la sentència és pronunciada i publicada en alemany si la demanda s'ha fet en aquesta llengua (art. 65.3 Llei 1989</a:t>
            </a:r>
            <a:r>
              <a:rPr lang="ca-ES" sz="3300" dirty="0" smtClean="0"/>
              <a:t>).</a:t>
            </a:r>
            <a:endParaRPr lang="ca-ES" sz="3300" u="none" strike="noStrike" dirty="0" smtClean="0">
              <a:effectLst/>
            </a:endParaRPr>
          </a:p>
          <a:p>
            <a:endParaRPr lang="ca-ES" dirty="0"/>
          </a:p>
        </p:txBody>
      </p:sp>
    </p:spTree>
    <p:extLst>
      <p:ext uri="{BB962C8B-B14F-4D97-AF65-F5344CB8AC3E}">
        <p14:creationId xmlns:p14="http://schemas.microsoft.com/office/powerpoint/2010/main" val="2609454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ca-ES" u="none" strike="noStrike" dirty="0" smtClean="0">
                <a:effectLst/>
              </a:rPr>
              <a:t/>
            </a:r>
            <a:br>
              <a:rPr lang="ca-ES" u="none" strike="noStrike" dirty="0" smtClean="0">
                <a:effectLst/>
              </a:rPr>
            </a:br>
            <a:r>
              <a:rPr lang="ca-ES" sz="4000" u="none" strike="noStrike" dirty="0" smtClean="0">
                <a:effectLst/>
              </a:rPr>
              <a:t/>
            </a:r>
            <a:br>
              <a:rPr lang="ca-ES" sz="4000" u="none" strike="noStrike" dirty="0" smtClean="0">
                <a:effectLst/>
              </a:rPr>
            </a:br>
            <a:r>
              <a:rPr lang="ca-ES" sz="4000" b="1" dirty="0" smtClean="0"/>
              <a:t>10</a:t>
            </a:r>
            <a:r>
              <a:rPr lang="ca-ES" sz="4000" b="1" dirty="0"/>
              <a:t>. EIXOS REGULACIÓ LINGÜÍSTICA DELS TRIBUNALS SUPERIORS</a:t>
            </a:r>
            <a:r>
              <a:rPr lang="ca-ES" u="none" strike="noStrike" dirty="0" smtClean="0">
                <a:effectLst/>
              </a:rPr>
              <a:t/>
            </a:r>
            <a:br>
              <a:rPr lang="ca-ES" u="none" strike="noStrike" dirty="0" smtClean="0">
                <a:effectLst/>
              </a:rPr>
            </a:br>
            <a:endParaRPr lang="ca-ES" dirty="0"/>
          </a:p>
        </p:txBody>
      </p:sp>
      <p:sp>
        <p:nvSpPr>
          <p:cNvPr id="3" name="Marcador de contenido 2"/>
          <p:cNvSpPr>
            <a:spLocks noGrp="1"/>
          </p:cNvSpPr>
          <p:nvPr>
            <p:ph idx="1"/>
          </p:nvPr>
        </p:nvSpPr>
        <p:spPr/>
        <p:txBody>
          <a:bodyPr>
            <a:normAutofit fontScale="92500" lnSpcReduction="20000"/>
          </a:bodyPr>
          <a:lstStyle/>
          <a:p>
            <a:r>
              <a:rPr lang="es-ES" dirty="0" err="1"/>
              <a:t>Principi</a:t>
            </a:r>
            <a:r>
              <a:rPr lang="es-ES" dirty="0"/>
              <a:t> </a:t>
            </a:r>
            <a:r>
              <a:rPr lang="es-ES" dirty="0" err="1"/>
              <a:t>d'</a:t>
            </a:r>
            <a:r>
              <a:rPr lang="es-ES" b="1" dirty="0" err="1"/>
              <a:t>unilingüisme</a:t>
            </a:r>
            <a:r>
              <a:rPr lang="es-ES" b="1" dirty="0"/>
              <a:t> procedimental</a:t>
            </a:r>
            <a:r>
              <a:rPr lang="es-ES" dirty="0"/>
              <a:t>, que es vincula </a:t>
            </a:r>
            <a:r>
              <a:rPr lang="es-ES" dirty="0" err="1"/>
              <a:t>amb</a:t>
            </a:r>
            <a:r>
              <a:rPr lang="es-ES" dirty="0"/>
              <a:t> el </a:t>
            </a:r>
            <a:r>
              <a:rPr lang="es-ES" dirty="0" err="1"/>
              <a:t>principi</a:t>
            </a:r>
            <a:r>
              <a:rPr lang="es-ES" dirty="0"/>
              <a:t> de </a:t>
            </a:r>
            <a:r>
              <a:rPr lang="es-ES" dirty="0" err="1"/>
              <a:t>territorialitat</a:t>
            </a:r>
            <a:r>
              <a:rPr lang="es-ES" dirty="0"/>
              <a:t> (</a:t>
            </a:r>
            <a:r>
              <a:rPr lang="es-ES" dirty="0" err="1"/>
              <a:t>imposició</a:t>
            </a:r>
            <a:r>
              <a:rPr lang="es-ES" dirty="0"/>
              <a:t> de </a:t>
            </a:r>
            <a:r>
              <a:rPr lang="es-ES" dirty="0" err="1"/>
              <a:t>l'ús</a:t>
            </a:r>
            <a:r>
              <a:rPr lang="es-ES" dirty="0"/>
              <a:t> </a:t>
            </a:r>
            <a:r>
              <a:rPr lang="es-ES" dirty="0" err="1"/>
              <a:t>d'una</a:t>
            </a:r>
            <a:r>
              <a:rPr lang="es-ES" dirty="0"/>
              <a:t> </a:t>
            </a:r>
            <a:r>
              <a:rPr lang="es-ES" dirty="0" err="1"/>
              <a:t>llengua</a:t>
            </a:r>
            <a:r>
              <a:rPr lang="es-ES" dirty="0"/>
              <a:t> al </a:t>
            </a:r>
            <a:r>
              <a:rPr lang="es-ES" dirty="0" err="1"/>
              <a:t>marge</a:t>
            </a:r>
            <a:r>
              <a:rPr lang="es-ES" dirty="0"/>
              <a:t> de </a:t>
            </a:r>
            <a:r>
              <a:rPr lang="es-ES" dirty="0" err="1"/>
              <a:t>l'apreciació</a:t>
            </a:r>
            <a:r>
              <a:rPr lang="es-ES" dirty="0"/>
              <a:t> </a:t>
            </a:r>
            <a:r>
              <a:rPr lang="es-ES" dirty="0" err="1"/>
              <a:t>subjectiva</a:t>
            </a:r>
            <a:r>
              <a:rPr lang="es-ES" dirty="0"/>
              <a:t> del </a:t>
            </a:r>
            <a:r>
              <a:rPr lang="es-ES" dirty="0" err="1"/>
              <a:t>jutge</a:t>
            </a:r>
            <a:r>
              <a:rPr lang="es-ES" dirty="0"/>
              <a:t> -</a:t>
            </a:r>
            <a:r>
              <a:rPr lang="es-ES" dirty="0" err="1"/>
              <a:t>com</a:t>
            </a:r>
            <a:r>
              <a:rPr lang="es-ES" dirty="0"/>
              <a:t> </a:t>
            </a:r>
            <a:r>
              <a:rPr lang="es-ES" dirty="0" err="1"/>
              <a:t>succeirà</a:t>
            </a:r>
            <a:r>
              <a:rPr lang="es-ES" dirty="0"/>
              <a:t> també en </a:t>
            </a:r>
            <a:r>
              <a:rPr lang="es-ES" dirty="0" err="1"/>
              <a:t>els</a:t>
            </a:r>
            <a:r>
              <a:rPr lang="es-ES" dirty="0"/>
              <a:t> </a:t>
            </a:r>
            <a:r>
              <a:rPr lang="es-ES" dirty="0" err="1"/>
              <a:t>tribunals</a:t>
            </a:r>
            <a:r>
              <a:rPr lang="es-ES" dirty="0"/>
              <a:t> </a:t>
            </a:r>
            <a:r>
              <a:rPr lang="es-ES" dirty="0" err="1"/>
              <a:t>inferiors</a:t>
            </a:r>
            <a:r>
              <a:rPr lang="es-ES" dirty="0"/>
              <a:t>, en </a:t>
            </a:r>
            <a:r>
              <a:rPr lang="es-ES" dirty="0" err="1"/>
              <a:t>què</a:t>
            </a:r>
            <a:r>
              <a:rPr lang="es-ES" dirty="0"/>
              <a:t> </a:t>
            </a:r>
            <a:r>
              <a:rPr lang="es-ES" dirty="0" smtClean="0"/>
              <a:t>la </a:t>
            </a:r>
            <a:r>
              <a:rPr lang="es-ES" dirty="0" err="1" smtClean="0"/>
              <a:t>llengua</a:t>
            </a:r>
            <a:r>
              <a:rPr lang="es-ES" dirty="0" smtClean="0"/>
              <a:t> es determina en </a:t>
            </a:r>
            <a:r>
              <a:rPr lang="es-ES" dirty="0" err="1"/>
              <a:t>funció</a:t>
            </a:r>
            <a:r>
              <a:rPr lang="es-ES" dirty="0"/>
              <a:t> de la </a:t>
            </a:r>
            <a:r>
              <a:rPr lang="es-ES" dirty="0" err="1"/>
              <a:t>localització</a:t>
            </a:r>
            <a:r>
              <a:rPr lang="es-ES" dirty="0"/>
              <a:t> territorial del tribunal).</a:t>
            </a:r>
            <a:endParaRPr lang="es-ES" dirty="0" smtClean="0">
              <a:effectLst/>
            </a:endParaRPr>
          </a:p>
          <a:p>
            <a:r>
              <a:rPr lang="es-ES" dirty="0" smtClean="0"/>
              <a:t>La </a:t>
            </a:r>
            <a:r>
              <a:rPr lang="es-ES" dirty="0" err="1"/>
              <a:t>determinació</a:t>
            </a:r>
            <a:r>
              <a:rPr lang="es-ES" dirty="0"/>
              <a:t> </a:t>
            </a:r>
            <a:r>
              <a:rPr lang="es-ES" dirty="0" err="1" smtClean="0"/>
              <a:t>d'aquesta</a:t>
            </a:r>
            <a:r>
              <a:rPr lang="es-ES" dirty="0" smtClean="0"/>
              <a:t> </a:t>
            </a:r>
            <a:r>
              <a:rPr lang="es-ES" dirty="0" err="1"/>
              <a:t>llengua</a:t>
            </a:r>
            <a:r>
              <a:rPr lang="es-ES" dirty="0"/>
              <a:t> del </a:t>
            </a:r>
            <a:r>
              <a:rPr lang="es-ES" dirty="0" err="1"/>
              <a:t>procediment</a:t>
            </a:r>
            <a:r>
              <a:rPr lang="es-ES" dirty="0"/>
              <a:t> </a:t>
            </a:r>
            <a:r>
              <a:rPr lang="es-ES" b="1" dirty="0"/>
              <a:t>no obliga el justiciable</a:t>
            </a:r>
            <a:r>
              <a:rPr lang="es-ES" dirty="0"/>
              <a:t> (persona física o jurídica privada) a </a:t>
            </a:r>
            <a:r>
              <a:rPr lang="es-ES" dirty="0" err="1"/>
              <a:t>utilitzar</a:t>
            </a:r>
            <a:r>
              <a:rPr lang="es-ES" dirty="0"/>
              <a:t>-la, </a:t>
            </a:r>
            <a:r>
              <a:rPr lang="es-ES" dirty="0" err="1"/>
              <a:t>almenys</a:t>
            </a:r>
            <a:r>
              <a:rPr lang="es-ES" dirty="0"/>
              <a:t> </a:t>
            </a:r>
            <a:r>
              <a:rPr lang="es-ES" dirty="0" err="1"/>
              <a:t>dins</a:t>
            </a:r>
            <a:r>
              <a:rPr lang="es-ES" dirty="0"/>
              <a:t> </a:t>
            </a:r>
            <a:r>
              <a:rPr lang="es-ES" dirty="0" err="1"/>
              <a:t>certs</a:t>
            </a:r>
            <a:r>
              <a:rPr lang="es-ES" dirty="0"/>
              <a:t> </a:t>
            </a:r>
            <a:r>
              <a:rPr lang="es-ES" dirty="0" err="1"/>
              <a:t>límits</a:t>
            </a:r>
            <a:r>
              <a:rPr lang="es-ES" dirty="0"/>
              <a:t>: </a:t>
            </a:r>
            <a:r>
              <a:rPr lang="es-ES" dirty="0" err="1"/>
              <a:t>aquest</a:t>
            </a:r>
            <a:r>
              <a:rPr lang="es-ES" dirty="0"/>
              <a:t> té </a:t>
            </a:r>
            <a:r>
              <a:rPr lang="es-ES" dirty="0" err="1"/>
              <a:t>llibertat</a:t>
            </a:r>
            <a:r>
              <a:rPr lang="es-ES" dirty="0"/>
              <a:t> </a:t>
            </a:r>
            <a:r>
              <a:rPr lang="es-ES" dirty="0" err="1"/>
              <a:t>d'interposar</a:t>
            </a:r>
            <a:r>
              <a:rPr lang="es-ES" dirty="0"/>
              <a:t> el </a:t>
            </a:r>
            <a:r>
              <a:rPr lang="es-ES" dirty="0" err="1"/>
              <a:t>recurs</a:t>
            </a:r>
            <a:r>
              <a:rPr lang="es-ES" dirty="0"/>
              <a:t> en una de les tres </a:t>
            </a:r>
            <a:r>
              <a:rPr lang="es-ES" dirty="0" err="1"/>
              <a:t>llengües</a:t>
            </a:r>
            <a:r>
              <a:rPr lang="es-ES" dirty="0"/>
              <a:t> </a:t>
            </a:r>
            <a:r>
              <a:rPr lang="es-ES" dirty="0" err="1"/>
              <a:t>nacionals</a:t>
            </a:r>
            <a:r>
              <a:rPr lang="es-ES" dirty="0"/>
              <a:t>, </a:t>
            </a:r>
            <a:r>
              <a:rPr lang="es-ES" dirty="0" err="1"/>
              <a:t>d'utilitzar</a:t>
            </a:r>
            <a:r>
              <a:rPr lang="es-ES" dirty="0"/>
              <a:t>-la </a:t>
            </a:r>
            <a:r>
              <a:rPr lang="es-ES" dirty="0" err="1"/>
              <a:t>oralment</a:t>
            </a:r>
            <a:r>
              <a:rPr lang="es-ES" dirty="0"/>
              <a:t>, de presentar </a:t>
            </a:r>
            <a:r>
              <a:rPr lang="es-ES" dirty="0" err="1"/>
              <a:t>documents</a:t>
            </a:r>
            <a:r>
              <a:rPr lang="es-ES" dirty="0"/>
              <a:t> i </a:t>
            </a:r>
            <a:r>
              <a:rPr lang="es-ES" dirty="0" err="1"/>
              <a:t>d'obtenir</a:t>
            </a:r>
            <a:r>
              <a:rPr lang="es-ES" dirty="0"/>
              <a:t> una </a:t>
            </a:r>
            <a:r>
              <a:rPr lang="es-ES" dirty="0" err="1"/>
              <a:t>sentència</a:t>
            </a:r>
            <a:r>
              <a:rPr lang="es-ES" dirty="0"/>
              <a:t> en </a:t>
            </a:r>
            <a:r>
              <a:rPr lang="es-ES" dirty="0" err="1"/>
              <a:t>aquesta</a:t>
            </a:r>
            <a:r>
              <a:rPr lang="es-ES" dirty="0"/>
              <a:t> </a:t>
            </a:r>
            <a:r>
              <a:rPr lang="es-ES" dirty="0" err="1"/>
              <a:t>llengua</a:t>
            </a:r>
            <a:r>
              <a:rPr lang="es-ES" dirty="0"/>
              <a:t>. </a:t>
            </a:r>
            <a:endParaRPr lang="es-ES" dirty="0" smtClean="0"/>
          </a:p>
          <a:p>
            <a:r>
              <a:rPr lang="es-ES" dirty="0" smtClean="0"/>
              <a:t>La </a:t>
            </a:r>
            <a:r>
              <a:rPr lang="es-ES" dirty="0" err="1"/>
              <a:t>legislació</a:t>
            </a:r>
            <a:r>
              <a:rPr lang="es-ES" dirty="0"/>
              <a:t> </a:t>
            </a:r>
            <a:r>
              <a:rPr lang="es-ES" dirty="0" err="1"/>
              <a:t>garanteix</a:t>
            </a:r>
            <a:r>
              <a:rPr lang="es-ES" dirty="0"/>
              <a:t> </a:t>
            </a:r>
            <a:r>
              <a:rPr lang="es-ES" dirty="0" smtClean="0"/>
              <a:t>aquí </a:t>
            </a:r>
            <a:r>
              <a:rPr lang="es-ES" dirty="0"/>
              <a:t>una</a:t>
            </a:r>
            <a:r>
              <a:rPr lang="es-ES" b="1" dirty="0"/>
              <a:t> </a:t>
            </a:r>
            <a:r>
              <a:rPr lang="es-ES" b="1" dirty="0" err="1"/>
              <a:t>llibertat</a:t>
            </a:r>
            <a:r>
              <a:rPr lang="es-ES" b="1" dirty="0"/>
              <a:t> lingüística</a:t>
            </a:r>
            <a:r>
              <a:rPr lang="es-ES" dirty="0"/>
              <a:t>, que va </a:t>
            </a:r>
            <a:r>
              <a:rPr lang="es-ES" dirty="0" err="1"/>
              <a:t>més</a:t>
            </a:r>
            <a:r>
              <a:rPr lang="es-ES" dirty="0"/>
              <a:t> </a:t>
            </a:r>
            <a:r>
              <a:rPr lang="es-ES" dirty="0" err="1"/>
              <a:t>enllà</a:t>
            </a:r>
            <a:r>
              <a:rPr lang="es-ES" dirty="0"/>
              <a:t> de les </a:t>
            </a:r>
            <a:r>
              <a:rPr lang="es-ES" dirty="0" err="1"/>
              <a:t>garanties</a:t>
            </a:r>
            <a:r>
              <a:rPr lang="es-ES" dirty="0"/>
              <a:t> </a:t>
            </a:r>
            <a:r>
              <a:rPr lang="es-ES" dirty="0" err="1"/>
              <a:t>lingüístiques</a:t>
            </a:r>
            <a:r>
              <a:rPr lang="es-ES" dirty="0"/>
              <a:t> </a:t>
            </a:r>
            <a:r>
              <a:rPr lang="es-ES" dirty="0" err="1"/>
              <a:t>derivades</a:t>
            </a:r>
            <a:r>
              <a:rPr lang="es-ES" dirty="0"/>
              <a:t> del </a:t>
            </a:r>
            <a:r>
              <a:rPr lang="es-ES" dirty="0" err="1"/>
              <a:t>dret</a:t>
            </a:r>
            <a:r>
              <a:rPr lang="es-ES" dirty="0"/>
              <a:t> </a:t>
            </a:r>
            <a:r>
              <a:rPr lang="es-ES" dirty="0" err="1"/>
              <a:t>fonamental</a:t>
            </a:r>
            <a:r>
              <a:rPr lang="es-ES" dirty="0"/>
              <a:t> de defensa i </a:t>
            </a:r>
            <a:r>
              <a:rPr lang="es-ES" dirty="0" err="1"/>
              <a:t>interdicció</a:t>
            </a:r>
            <a:r>
              <a:rPr lang="es-ES" dirty="0"/>
              <a:t> de la </a:t>
            </a:r>
            <a:r>
              <a:rPr lang="es-ES" dirty="0" err="1"/>
              <a:t>indefensió</a:t>
            </a:r>
            <a:r>
              <a:rPr lang="es-ES" dirty="0"/>
              <a:t> (</a:t>
            </a:r>
            <a:r>
              <a:rPr lang="es-ES" dirty="0" err="1"/>
              <a:t>atès</a:t>
            </a:r>
            <a:r>
              <a:rPr lang="es-ES" dirty="0"/>
              <a:t> que no es limiten a garantir el </a:t>
            </a:r>
            <a:r>
              <a:rPr lang="es-ES" dirty="0" err="1"/>
              <a:t>dret</a:t>
            </a:r>
            <a:r>
              <a:rPr lang="es-ES" dirty="0"/>
              <a:t> a un </a:t>
            </a:r>
            <a:r>
              <a:rPr lang="es-ES" dirty="0" err="1"/>
              <a:t>intèrpret</a:t>
            </a:r>
            <a:r>
              <a:rPr lang="es-ES" dirty="0"/>
              <a:t> o </a:t>
            </a:r>
            <a:r>
              <a:rPr lang="es-ES" dirty="0" err="1"/>
              <a:t>els</a:t>
            </a:r>
            <a:r>
              <a:rPr lang="es-ES" dirty="0"/>
              <a:t> </a:t>
            </a:r>
            <a:r>
              <a:rPr lang="es-ES" dirty="0" err="1"/>
              <a:t>serveis</a:t>
            </a:r>
            <a:r>
              <a:rPr lang="es-ES" dirty="0"/>
              <a:t> </a:t>
            </a:r>
            <a:r>
              <a:rPr lang="es-ES" dirty="0" err="1"/>
              <a:t>d'un</a:t>
            </a:r>
            <a:r>
              <a:rPr lang="es-ES" dirty="0"/>
              <a:t> traductor per </a:t>
            </a:r>
            <a:r>
              <a:rPr lang="es-ES" dirty="0" err="1"/>
              <a:t>als</a:t>
            </a:r>
            <a:r>
              <a:rPr lang="es-ES" dirty="0"/>
              <a:t> </a:t>
            </a:r>
            <a:r>
              <a:rPr lang="es-ES" dirty="0" err="1"/>
              <a:t>documents</a:t>
            </a:r>
            <a:r>
              <a:rPr lang="es-ES" dirty="0"/>
              <a:t> </a:t>
            </a:r>
            <a:r>
              <a:rPr lang="es-ES" dirty="0" err="1"/>
              <a:t>redactats</a:t>
            </a:r>
            <a:r>
              <a:rPr lang="es-ES" dirty="0"/>
              <a:t> en una </a:t>
            </a:r>
            <a:r>
              <a:rPr lang="es-ES" dirty="0" err="1"/>
              <a:t>llengua</a:t>
            </a:r>
            <a:r>
              <a:rPr lang="es-ES" dirty="0"/>
              <a:t> que no domina).</a:t>
            </a:r>
            <a:endParaRPr lang="es-ES" dirty="0" smtClean="0">
              <a:effectLst/>
            </a:endParaRPr>
          </a:p>
          <a:p>
            <a:endParaRPr lang="ca-ES" dirty="0"/>
          </a:p>
        </p:txBody>
      </p:sp>
    </p:spTree>
    <p:extLst>
      <p:ext uri="{BB962C8B-B14F-4D97-AF65-F5344CB8AC3E}">
        <p14:creationId xmlns:p14="http://schemas.microsoft.com/office/powerpoint/2010/main" val="1338402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ca-ES" sz="4000" b="1" dirty="0" smtClean="0"/>
              <a:t/>
            </a:r>
            <a:br>
              <a:rPr lang="ca-ES" sz="4000" b="1" dirty="0" smtClean="0"/>
            </a:br>
            <a:r>
              <a:rPr lang="ca-ES" sz="4000" b="1" dirty="0" smtClean="0"/>
              <a:t>11. TRIBUNALS INFERIORS (COMPETÈNCIA TERRITORIAL LIMITADA)</a:t>
            </a:r>
            <a:r>
              <a:rPr lang="ca-ES" dirty="0" smtClean="0">
                <a:effectLst/>
              </a:rPr>
              <a:t/>
            </a:r>
            <a:br>
              <a:rPr lang="ca-ES" dirty="0" smtClean="0">
                <a:effectLst/>
              </a:rPr>
            </a:br>
            <a:endParaRPr lang="ca-ES" dirty="0"/>
          </a:p>
        </p:txBody>
      </p:sp>
      <p:sp>
        <p:nvSpPr>
          <p:cNvPr id="3" name="Marcador de contenido 2"/>
          <p:cNvSpPr>
            <a:spLocks noGrp="1"/>
          </p:cNvSpPr>
          <p:nvPr>
            <p:ph idx="1"/>
          </p:nvPr>
        </p:nvSpPr>
        <p:spPr/>
        <p:txBody>
          <a:bodyPr>
            <a:normAutofit fontScale="85000" lnSpcReduction="20000"/>
          </a:bodyPr>
          <a:lstStyle/>
          <a:p>
            <a:r>
              <a:rPr lang="ca-ES" dirty="0"/>
              <a:t>L'</a:t>
            </a:r>
            <a:r>
              <a:rPr lang="ca-ES" b="1" dirty="0"/>
              <a:t>organització territorial</a:t>
            </a:r>
            <a:r>
              <a:rPr lang="ca-ES" dirty="0"/>
              <a:t> dels tribunals inferiors es correspon amb la divisió administrativa del territori estatal (sobre la base d'un criteri lingüístic):</a:t>
            </a:r>
            <a:endParaRPr lang="ca-ES" u="none" strike="noStrike" dirty="0" smtClean="0">
              <a:effectLst/>
            </a:endParaRPr>
          </a:p>
          <a:p>
            <a:pPr lvl="1"/>
            <a:r>
              <a:rPr lang="ca-ES" dirty="0" smtClean="0"/>
              <a:t>jutjats </a:t>
            </a:r>
            <a:r>
              <a:rPr lang="ca-ES" dirty="0"/>
              <a:t>de pau i tribunals de policia actuen en l'àmbit d'un o més municipis</a:t>
            </a:r>
            <a:endParaRPr lang="ca-ES" u="none" strike="noStrike" dirty="0" smtClean="0">
              <a:effectLst/>
            </a:endParaRPr>
          </a:p>
          <a:p>
            <a:pPr lvl="1"/>
            <a:r>
              <a:rPr lang="ca-ES" dirty="0" smtClean="0"/>
              <a:t> </a:t>
            </a:r>
            <a:r>
              <a:rPr lang="ca-ES" dirty="0"/>
              <a:t>jutjats de primera instància són competents en el districte judicial, que es correspon -excepte a Brussel·les (on el districte judicial inclou els 19 municipis de la Regió-capital i els municipis del districte de </a:t>
            </a:r>
            <a:r>
              <a:rPr lang="ca-ES" dirty="0" err="1"/>
              <a:t>Hal-Vilvorde</a:t>
            </a:r>
            <a:r>
              <a:rPr lang="ca-ES" dirty="0"/>
              <a:t>, reestructurat per la reforma de l'Estat de 2012) i a </a:t>
            </a:r>
            <a:r>
              <a:rPr lang="ca-ES" dirty="0" err="1"/>
              <a:t>Eupen</a:t>
            </a:r>
            <a:r>
              <a:rPr lang="ca-ES" dirty="0"/>
              <a:t> (creat el 1985, és més petit que la província de </a:t>
            </a:r>
            <a:r>
              <a:rPr lang="ca-ES" dirty="0" err="1"/>
              <a:t>Liège</a:t>
            </a:r>
            <a:r>
              <a:rPr lang="ca-ES" dirty="0"/>
              <a:t> on s'inscriuen els 6 municipis </a:t>
            </a:r>
            <a:r>
              <a:rPr lang="ca-ES" dirty="0" err="1"/>
              <a:t>germanòfons</a:t>
            </a:r>
            <a:r>
              <a:rPr lang="ca-ES" dirty="0"/>
              <a:t>). </a:t>
            </a:r>
            <a:endParaRPr lang="ca-ES" u="none" strike="noStrike" dirty="0" smtClean="0">
              <a:effectLst/>
            </a:endParaRPr>
          </a:p>
          <a:p>
            <a:pPr lvl="1"/>
            <a:r>
              <a:rPr lang="ca-ES" dirty="0" smtClean="0"/>
              <a:t>tribunals </a:t>
            </a:r>
            <a:r>
              <a:rPr lang="ca-ES" dirty="0"/>
              <a:t>d'apel·lació poden cobrir d'una a tres províncies </a:t>
            </a:r>
            <a:endParaRPr lang="ca-ES" u="none" strike="noStrike" dirty="0" smtClean="0">
              <a:effectLst/>
            </a:endParaRPr>
          </a:p>
          <a:p>
            <a:r>
              <a:rPr lang="ca-ES" dirty="0"/>
              <a:t>En general, el </a:t>
            </a:r>
            <a:r>
              <a:rPr lang="ca-ES" b="1" dirty="0"/>
              <a:t>procediment</a:t>
            </a:r>
            <a:r>
              <a:rPr lang="ca-ES" dirty="0"/>
              <a:t> es desenvolupa només en una llengua, coincident amb la </a:t>
            </a:r>
            <a:r>
              <a:rPr lang="ca-ES" b="1" dirty="0"/>
              <a:t>llengua de la regió lingüística</a:t>
            </a:r>
            <a:endParaRPr lang="ca-ES" u="none" strike="noStrike" dirty="0" smtClean="0">
              <a:effectLst/>
            </a:endParaRPr>
          </a:p>
          <a:p>
            <a:r>
              <a:rPr lang="ca-ES" dirty="0"/>
              <a:t>Tanmateix, la determinació territorial de la llengua no exclou certes </a:t>
            </a:r>
            <a:r>
              <a:rPr lang="ca-ES" b="1" dirty="0"/>
              <a:t>garanties</a:t>
            </a:r>
            <a:r>
              <a:rPr lang="ca-ES" dirty="0"/>
              <a:t> del </a:t>
            </a:r>
            <a:r>
              <a:rPr lang="ca-ES" dirty="0" err="1"/>
              <a:t>justiciable</a:t>
            </a:r>
            <a:r>
              <a:rPr lang="ca-ES" dirty="0"/>
              <a:t> des de la perspectiva de la </a:t>
            </a:r>
            <a:r>
              <a:rPr lang="ca-ES" b="1" dirty="0"/>
              <a:t>llibertat lingüística</a:t>
            </a:r>
            <a:r>
              <a:rPr lang="ca-ES" dirty="0"/>
              <a:t>. </a:t>
            </a:r>
            <a:r>
              <a:rPr lang="ca-ES" u="none" strike="noStrike" dirty="0" smtClean="0">
                <a:effectLst/>
              </a:rPr>
              <a:t/>
            </a:r>
            <a:br>
              <a:rPr lang="ca-ES" u="none" strike="noStrike" dirty="0" smtClean="0">
                <a:effectLst/>
              </a:rPr>
            </a:br>
            <a:r>
              <a:rPr lang="ca-ES" u="none" strike="noStrike" dirty="0" smtClean="0">
                <a:effectLst/>
              </a:rPr>
              <a:t/>
            </a:r>
            <a:br>
              <a:rPr lang="ca-ES" u="none" strike="noStrike" dirty="0" smtClean="0">
                <a:effectLst/>
              </a:rPr>
            </a:br>
            <a:endParaRPr lang="ca-ES" u="none" strike="noStrike" dirty="0" smtClean="0">
              <a:effectLst/>
            </a:endParaRPr>
          </a:p>
          <a:p>
            <a:endParaRPr lang="ca-ES" dirty="0"/>
          </a:p>
        </p:txBody>
      </p:sp>
    </p:spTree>
    <p:extLst>
      <p:ext uri="{BB962C8B-B14F-4D97-AF65-F5344CB8AC3E}">
        <p14:creationId xmlns:p14="http://schemas.microsoft.com/office/powerpoint/2010/main" val="2745159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fr-FR" sz="4000" b="1" dirty="0" smtClean="0"/>
              <a:t/>
            </a:r>
            <a:br>
              <a:rPr lang="fr-FR" sz="4000" b="1" dirty="0" smtClean="0"/>
            </a:br>
            <a:r>
              <a:rPr lang="fr-FR" sz="4000" b="1" dirty="0" smtClean="0"/>
              <a:t>12</a:t>
            </a:r>
            <a:r>
              <a:rPr lang="fr-FR" sz="4000" b="1" dirty="0"/>
              <a:t>. L'EXPRESSIÓ DE LA REGLA DE L'UNILINGÜISME EN L'ÀMBIT CIVIL</a:t>
            </a:r>
            <a:r>
              <a:rPr lang="fr-FR" dirty="0" smtClean="0">
                <a:effectLst/>
              </a:rPr>
              <a:t/>
            </a:r>
            <a:br>
              <a:rPr lang="fr-FR" dirty="0" smtClean="0">
                <a:effectLst/>
              </a:rPr>
            </a:br>
            <a:endParaRPr lang="ca-ES" dirty="0"/>
          </a:p>
        </p:txBody>
      </p:sp>
      <p:sp>
        <p:nvSpPr>
          <p:cNvPr id="3" name="Marcador de contenido 2"/>
          <p:cNvSpPr>
            <a:spLocks noGrp="1"/>
          </p:cNvSpPr>
          <p:nvPr>
            <p:ph idx="1"/>
          </p:nvPr>
        </p:nvSpPr>
        <p:spPr/>
        <p:txBody>
          <a:bodyPr>
            <a:normAutofit fontScale="92500" lnSpcReduction="20000"/>
          </a:bodyPr>
          <a:lstStyle/>
          <a:p>
            <a:r>
              <a:rPr lang="ca-ES" dirty="0" smtClean="0">
                <a:effectLst/>
              </a:rPr>
              <a:t>“</a:t>
            </a:r>
            <a:r>
              <a:rPr lang="ca-ES" dirty="0"/>
              <a:t>Davant de les jurisdiccions civils i mercantils de primera instància i dels tribunals de treball que tenen la seva seu a les províncies de </a:t>
            </a:r>
            <a:r>
              <a:rPr lang="ca-ES" dirty="0" err="1"/>
              <a:t>Hainaut</a:t>
            </a:r>
            <a:r>
              <a:rPr lang="ca-ES" dirty="0"/>
              <a:t>, de Luxemburg, de </a:t>
            </a:r>
            <a:r>
              <a:rPr lang="ca-ES" dirty="0" err="1"/>
              <a:t>Namur</a:t>
            </a:r>
            <a:r>
              <a:rPr lang="ca-ES" dirty="0"/>
              <a:t> i dins dels districtes de </a:t>
            </a:r>
            <a:r>
              <a:rPr lang="ca-ES" dirty="0" err="1"/>
              <a:t>Nivelles</a:t>
            </a:r>
            <a:r>
              <a:rPr lang="ca-ES" dirty="0"/>
              <a:t>, Lieja, </a:t>
            </a:r>
            <a:r>
              <a:rPr lang="ca-ES" dirty="0" err="1"/>
              <a:t>Huy</a:t>
            </a:r>
            <a:r>
              <a:rPr lang="ca-ES" dirty="0"/>
              <a:t> i </a:t>
            </a:r>
            <a:r>
              <a:rPr lang="ca-ES" dirty="0" err="1"/>
              <a:t>Verviers</a:t>
            </a:r>
            <a:r>
              <a:rPr lang="ca-ES" dirty="0"/>
              <a:t>, tot el procediment de caràcter contenciós es fa en francès” (art. 1 Llei 1935).</a:t>
            </a:r>
            <a:endParaRPr lang="ca-ES" dirty="0" smtClean="0">
              <a:effectLst/>
            </a:endParaRPr>
          </a:p>
          <a:p>
            <a:r>
              <a:rPr lang="ca-ES" dirty="0" smtClean="0">
                <a:effectLst/>
              </a:rPr>
              <a:t>“</a:t>
            </a:r>
            <a:r>
              <a:rPr lang="ca-ES" dirty="0"/>
              <a:t>Davant de les jurisdiccions civils i mercantils de primera instància i dels tribunals de treball que tenen la seva seu a les províncies d’Anvers, de Flandes occidental, de Flandes oriental, de </a:t>
            </a:r>
            <a:r>
              <a:rPr lang="ca-ES" dirty="0" err="1"/>
              <a:t>Limburg</a:t>
            </a:r>
            <a:r>
              <a:rPr lang="ca-ES" dirty="0"/>
              <a:t> i del districte de </a:t>
            </a:r>
            <a:r>
              <a:rPr lang="ca-ES" dirty="0" err="1"/>
              <a:t>Lovaina</a:t>
            </a:r>
            <a:r>
              <a:rPr lang="ca-ES" dirty="0"/>
              <a:t>, tot el procediment es fa en neerlandès” (art. 2 Llei 1935).</a:t>
            </a:r>
            <a:endParaRPr lang="ca-ES" dirty="0" smtClean="0">
              <a:effectLst/>
            </a:endParaRPr>
          </a:p>
          <a:p>
            <a:r>
              <a:rPr lang="ca-ES" dirty="0" smtClean="0">
                <a:effectLst/>
              </a:rPr>
              <a:t>“</a:t>
            </a:r>
            <a:r>
              <a:rPr lang="ca-ES" dirty="0"/>
              <a:t>Davant les jurisdiccions civils i mercantils de primera instància i del tribunal de treball que tenen </a:t>
            </a:r>
            <a:r>
              <a:rPr lang="ca-ES" dirty="0" err="1"/>
              <a:t>tenen</a:t>
            </a:r>
            <a:r>
              <a:rPr lang="ca-ES" dirty="0"/>
              <a:t> la seva seu en el districte </a:t>
            </a:r>
            <a:r>
              <a:rPr lang="ca-ES" dirty="0" err="1"/>
              <a:t>d’Eupen</a:t>
            </a:r>
            <a:r>
              <a:rPr lang="ca-ES" dirty="0"/>
              <a:t>, tot el procediment de caràcter contenciós es fa en alemany” (art. 2 bis Llei 1935).</a:t>
            </a:r>
            <a:endParaRPr lang="ca-ES" dirty="0" smtClean="0">
              <a:effectLst/>
            </a:endParaRPr>
          </a:p>
          <a:p>
            <a:endParaRPr lang="ca-ES" dirty="0"/>
          </a:p>
        </p:txBody>
      </p:sp>
    </p:spTree>
    <p:extLst>
      <p:ext uri="{BB962C8B-B14F-4D97-AF65-F5344CB8AC3E}">
        <p14:creationId xmlns:p14="http://schemas.microsoft.com/office/powerpoint/2010/main" val="2442040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smtClean="0"/>
              <a:t/>
            </a:r>
            <a:br>
              <a:rPr lang="es-ES" sz="4000" b="1" dirty="0" smtClean="0"/>
            </a:br>
            <a:r>
              <a:rPr lang="es-ES" sz="4000" b="1" dirty="0" smtClean="0"/>
              <a:t>13</a:t>
            </a:r>
            <a:r>
              <a:rPr lang="es-ES" sz="4000" b="1" dirty="0"/>
              <a:t>. EIXOS DE LA REGULACIÓ LINGÜÍSTICA EN L'ÀMBIT CIVIL (1)</a:t>
            </a: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70000" lnSpcReduction="20000"/>
          </a:bodyPr>
          <a:lstStyle/>
          <a:p>
            <a:r>
              <a:rPr lang="ca-ES" dirty="0" smtClean="0"/>
              <a:t>La </a:t>
            </a:r>
            <a:r>
              <a:rPr lang="ca-ES" dirty="0"/>
              <a:t>regla bàsica –excepte a Brussel·les- és que l’acte que inicia el procés ha d’estar redactat en francès, en neerlandès o en alemany, en funció de si </a:t>
            </a:r>
            <a:r>
              <a:rPr lang="ca-ES" dirty="0" smtClean="0"/>
              <a:t>el demandat està </a:t>
            </a:r>
            <a:r>
              <a:rPr lang="ca-ES" dirty="0"/>
              <a:t>domiciliat en la regió de llengua francesa, en la regió de llengua neerlandesa o en la regió de llengua alemanya. Això determina que </a:t>
            </a:r>
            <a:r>
              <a:rPr lang="ca-ES" b="1" dirty="0"/>
              <a:t>el procediment es dugui a terme en aquesta llengua</a:t>
            </a:r>
            <a:r>
              <a:rPr lang="ca-ES" dirty="0"/>
              <a:t>. </a:t>
            </a:r>
            <a:endParaRPr lang="ca-ES" dirty="0" smtClean="0">
              <a:effectLst/>
            </a:endParaRPr>
          </a:p>
          <a:p>
            <a:r>
              <a:rPr lang="ca-ES" dirty="0" smtClean="0"/>
              <a:t>Tanmateix</a:t>
            </a:r>
            <a:r>
              <a:rPr lang="ca-ES" dirty="0"/>
              <a:t>, en les regions unilingües les parts poden escollir </a:t>
            </a:r>
            <a:r>
              <a:rPr lang="ca-ES" i="1" dirty="0"/>
              <a:t>in </a:t>
            </a:r>
            <a:r>
              <a:rPr lang="ca-ES" i="1" dirty="0" err="1"/>
              <a:t>limine</a:t>
            </a:r>
            <a:r>
              <a:rPr lang="ca-ES" i="1" dirty="0"/>
              <a:t> litis</a:t>
            </a:r>
            <a:r>
              <a:rPr lang="ca-ES" dirty="0"/>
              <a:t>, i sempre </a:t>
            </a:r>
            <a:r>
              <a:rPr lang="ca-ES" b="1" dirty="0"/>
              <a:t>de comú acord</a:t>
            </a:r>
            <a:r>
              <a:rPr lang="ca-ES" dirty="0"/>
              <a:t>, una llengua distinta de l’establerta per la llei, de manera que el jutge ha de ratificar-ho i enviar la causa a un tribunal del mateix nivell de l’altra regió lingüística designada per les parts. </a:t>
            </a:r>
            <a:endParaRPr lang="ca-ES" dirty="0" smtClean="0">
              <a:effectLst/>
            </a:endParaRPr>
          </a:p>
          <a:p>
            <a:r>
              <a:rPr lang="ca-ES" dirty="0" smtClean="0"/>
              <a:t>Només </a:t>
            </a:r>
            <a:r>
              <a:rPr lang="ca-ES" dirty="0"/>
              <a:t>els municipis de règim especial es pot sol·licitar </a:t>
            </a:r>
            <a:r>
              <a:rPr lang="ca-ES" dirty="0" smtClean="0"/>
              <a:t>individualment el </a:t>
            </a:r>
            <a:r>
              <a:rPr lang="ca-ES" b="1" dirty="0"/>
              <a:t>canvi de llengua</a:t>
            </a:r>
            <a:r>
              <a:rPr lang="ca-ES" dirty="0"/>
              <a:t>. Beneficia els </a:t>
            </a:r>
            <a:r>
              <a:rPr lang="ca-ES" b="1" dirty="0"/>
              <a:t>demandats</a:t>
            </a:r>
            <a:r>
              <a:rPr lang="ca-ES" dirty="0"/>
              <a:t> que viuen en els municipis de la frontera lingüística, el 6 municipis de la perifèria de </a:t>
            </a:r>
            <a:r>
              <a:rPr lang="ca-ES" dirty="0" err="1"/>
              <a:t>Brusel·les</a:t>
            </a:r>
            <a:r>
              <a:rPr lang="ca-ES" dirty="0"/>
              <a:t> i els 19 de la Regió-capital.</a:t>
            </a:r>
            <a:endParaRPr lang="ca-ES" dirty="0" smtClean="0">
              <a:effectLst/>
            </a:endParaRPr>
          </a:p>
          <a:p>
            <a:r>
              <a:rPr lang="ca-ES" dirty="0" smtClean="0"/>
              <a:t>Al </a:t>
            </a:r>
            <a:r>
              <a:rPr lang="ca-ES" dirty="0"/>
              <a:t>districte judicial de </a:t>
            </a:r>
            <a:r>
              <a:rPr lang="ca-ES" b="1" dirty="0"/>
              <a:t>Brussel·les</a:t>
            </a:r>
            <a:r>
              <a:rPr lang="ca-ES" dirty="0"/>
              <a:t>, la llengua d'inici del procés és la del domicili del demandat (resident en regió unilingüe), i si aquest resideix en un municipi </a:t>
            </a:r>
            <a:r>
              <a:rPr lang="ca-ES" dirty="0" smtClean="0"/>
              <a:t>brussel·lès </a:t>
            </a:r>
            <a:r>
              <a:rPr lang="ca-ES" dirty="0"/>
              <a:t>o no té domicili conegut, el demandant és lliure d'escollir entre les dues llengües. El demandat pot demanar pot obtenir el canvi o devolució a un tribunal de llengua francesa o neerlandesa -a l'inici-, que el jutge pot refusar motivadament –i sense recurs ulterior - si, d’acord amb els elements de la causa, observa té un coneixement suficient de la primera llengua.</a:t>
            </a:r>
            <a:endParaRPr lang="ca-ES" dirty="0" smtClean="0">
              <a:effectLst/>
            </a:endParaRPr>
          </a:p>
          <a:p>
            <a:pPr marL="0" indent="0">
              <a:buNone/>
            </a:pPr>
            <a:endParaRPr lang="ca-ES" dirty="0" smtClean="0">
              <a:effectLst/>
            </a:endParaRPr>
          </a:p>
          <a:p>
            <a:pPr marL="0" indent="0">
              <a:buNone/>
            </a:pPr>
            <a:endParaRPr lang="ca-ES" dirty="0"/>
          </a:p>
        </p:txBody>
      </p:sp>
    </p:spTree>
    <p:extLst>
      <p:ext uri="{BB962C8B-B14F-4D97-AF65-F5344CB8AC3E}">
        <p14:creationId xmlns:p14="http://schemas.microsoft.com/office/powerpoint/2010/main" val="2432070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smtClean="0"/>
              <a:t/>
            </a:r>
            <a:br>
              <a:rPr lang="es-ES" sz="4000" b="1" dirty="0" smtClean="0"/>
            </a:br>
            <a:r>
              <a:rPr lang="es-ES" sz="4000" b="1" dirty="0"/>
              <a:t/>
            </a:r>
            <a:br>
              <a:rPr lang="es-ES" sz="4000" b="1" dirty="0"/>
            </a:br>
            <a:r>
              <a:rPr lang="es-ES" sz="4000" b="1" dirty="0" smtClean="0"/>
              <a:t/>
            </a:r>
            <a:br>
              <a:rPr lang="es-ES" sz="4000" b="1" dirty="0" smtClean="0"/>
            </a:br>
            <a:r>
              <a:rPr lang="es-ES" sz="4000" b="1" dirty="0" smtClean="0"/>
              <a:t>14</a:t>
            </a:r>
            <a:r>
              <a:rPr lang="es-ES" sz="4000" b="1" dirty="0"/>
              <a:t>. EIXOS DE LA REGULACIÓ LINGÜÍSTICA EN L'ÀMBIT CIVIL (2)</a:t>
            </a:r>
            <a:r>
              <a:rPr lang="es-ES" dirty="0" smtClean="0">
                <a:effectLst/>
              </a:rPr>
              <a:t/>
            </a:r>
            <a:br>
              <a:rPr lang="es-ES" dirty="0" smtClean="0">
                <a:effectLst/>
              </a:rPr>
            </a:br>
            <a:r>
              <a:rPr lang="es-ES" dirty="0" smtClean="0">
                <a:effectLst/>
              </a:rPr>
              <a:t/>
            </a:r>
            <a:br>
              <a:rPr lang="es-ES" dirty="0" smtClean="0">
                <a:effectLst/>
              </a:rPr>
            </a:b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85000" lnSpcReduction="20000"/>
          </a:bodyPr>
          <a:lstStyle/>
          <a:p>
            <a:r>
              <a:rPr lang="ca-ES" dirty="0"/>
              <a:t>Els </a:t>
            </a:r>
            <a:r>
              <a:rPr lang="ca-ES" b="1" dirty="0"/>
              <a:t>magistrats, jutges i fiscals</a:t>
            </a:r>
            <a:r>
              <a:rPr lang="ca-ES" dirty="0"/>
              <a:t> estan obligats a emprar la llengua del procediment. Quant a la producció dels </a:t>
            </a:r>
            <a:r>
              <a:rPr lang="ca-ES" b="1" dirty="0"/>
              <a:t>documents judicials</a:t>
            </a:r>
            <a:r>
              <a:rPr lang="ca-ES" dirty="0"/>
              <a:t>, regeix també l’unilingüisme </a:t>
            </a:r>
            <a:r>
              <a:rPr lang="ca-ES" dirty="0" smtClean="0"/>
              <a:t>territorial </a:t>
            </a:r>
            <a:r>
              <a:rPr lang="ca-ES" dirty="0"/>
              <a:t>en les tres regions lingüístiques esmentades. Tots els actes del procediment han de </a:t>
            </a:r>
            <a:r>
              <a:rPr lang="ca-ES" dirty="0" smtClean="0"/>
              <a:t>redactar-se </a:t>
            </a:r>
            <a:r>
              <a:rPr lang="ca-ES" dirty="0"/>
              <a:t>en aquesta llengua (sanció de nul·litat per l'ús d'una llengua distinta), i els que s’hi incorporin i estiguin originàriament redactats en una altra llengua s’hauran de traduir. Les resolucions i les sentències es formulen en la llengua de procediment.</a:t>
            </a:r>
            <a:endParaRPr lang="ca-ES" dirty="0" smtClean="0">
              <a:effectLst/>
            </a:endParaRPr>
          </a:p>
          <a:p>
            <a:r>
              <a:rPr lang="ca-ES" dirty="0"/>
              <a:t>Les </a:t>
            </a:r>
            <a:r>
              <a:rPr lang="ca-ES" b="1" dirty="0"/>
              <a:t>parts personades, als inculpats i als testimonis de fer ús de la llengua que triïn</a:t>
            </a:r>
            <a:r>
              <a:rPr lang="ca-ES" dirty="0"/>
              <a:t> en les compareixences personals (observacions, declaracions i respostes), com també en els interrogatoris. Aquesta llibertat del ciutadà quant a l’ús de la llengua és independent de la llengua vehicular del tribunal i de la llengua del procediment.</a:t>
            </a:r>
            <a:endParaRPr lang="ca-ES" u="none" strike="noStrike" dirty="0" smtClean="0">
              <a:effectLst/>
            </a:endParaRPr>
          </a:p>
          <a:p>
            <a:r>
              <a:rPr lang="ca-ES" dirty="0"/>
              <a:t>A </a:t>
            </a:r>
            <a:r>
              <a:rPr lang="ca-ES" b="1" dirty="0"/>
              <a:t>Brussel·les</a:t>
            </a:r>
            <a:r>
              <a:rPr lang="ca-ES" dirty="0"/>
              <a:t>, sistema particular de bilingüisme que no afecta, però, l'unilingüisme de les decisions judicials. Les sentències i resolucions s’elaboren en francès i en neerlandès.</a:t>
            </a:r>
            <a:endParaRPr lang="ca-ES" dirty="0" smtClean="0">
              <a:effectLst/>
            </a:endParaRPr>
          </a:p>
          <a:p>
            <a:pPr marL="0" indent="0">
              <a:buNone/>
            </a:pPr>
            <a:endParaRPr lang="ca-ES" dirty="0"/>
          </a:p>
        </p:txBody>
      </p:sp>
    </p:spTree>
    <p:extLst>
      <p:ext uri="{BB962C8B-B14F-4D97-AF65-F5344CB8AC3E}">
        <p14:creationId xmlns:p14="http://schemas.microsoft.com/office/powerpoint/2010/main" val="275545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smtClean="0"/>
              <a:t/>
            </a:r>
            <a:br>
              <a:rPr lang="es-ES" sz="4000" b="1" dirty="0" smtClean="0"/>
            </a:br>
            <a:r>
              <a:rPr lang="es-ES" sz="4000" b="1" dirty="0" smtClean="0"/>
              <a:t>15</a:t>
            </a:r>
            <a:r>
              <a:rPr lang="es-ES" sz="4000" b="1" dirty="0"/>
              <a:t>. EIXOS DE LA REGULACIO LINGÜÍSTICA EN L'ÀMBIT PENAL (1)</a:t>
            </a: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70000" lnSpcReduction="20000"/>
          </a:bodyPr>
          <a:lstStyle/>
          <a:p>
            <a:r>
              <a:rPr lang="ca-ES" dirty="0"/>
              <a:t>En principi se segueix igualment la regla de l’unilingüisme </a:t>
            </a:r>
            <a:r>
              <a:rPr lang="ca-ES" dirty="0" smtClean="0"/>
              <a:t>territorial: </a:t>
            </a:r>
            <a:r>
              <a:rPr lang="ca-ES" dirty="0"/>
              <a:t>la </a:t>
            </a:r>
            <a:r>
              <a:rPr lang="ca-ES" b="1" dirty="0"/>
              <a:t>fase preparatòria </a:t>
            </a:r>
            <a:r>
              <a:rPr lang="ca-ES" dirty="0"/>
              <a:t>del procés (actuacions d'investigació de delictes i altres infraccions, atestats de la policia -declaracions s’han de consignar en la llengua de la persona interrogada si qui ha fet l’atestat la coneix prou bé; en cas contrari cal recórrer a una traducció oficial-, etc.), la </a:t>
            </a:r>
            <a:r>
              <a:rPr lang="ca-ES" b="1" dirty="0"/>
              <a:t>instrucció</a:t>
            </a:r>
            <a:r>
              <a:rPr lang="ca-ES" dirty="0"/>
              <a:t> i el </a:t>
            </a:r>
            <a:r>
              <a:rPr lang="ca-ES" b="1" dirty="0"/>
              <a:t>procediment</a:t>
            </a:r>
            <a:r>
              <a:rPr lang="ca-ES" dirty="0"/>
              <a:t> es desenvolupen en la llengua de la regió, així com les resolucions i sentències (i del règim de bilingüisme a </a:t>
            </a:r>
            <a:r>
              <a:rPr lang="ca-ES" dirty="0" smtClean="0"/>
              <a:t>Brussel·les</a:t>
            </a:r>
            <a:r>
              <a:rPr lang="ca-ES" dirty="0"/>
              <a:t>) (arts. 2 bis, 11.1 i 13 Llei 1935). </a:t>
            </a:r>
            <a:endParaRPr lang="ca-ES" dirty="0" smtClean="0">
              <a:effectLst/>
            </a:endParaRPr>
          </a:p>
          <a:p>
            <a:r>
              <a:rPr lang="ca-ES" dirty="0"/>
              <a:t>Ara bé, de la Constitució es desprèn que el processat penalment ha de ser escoltat per un jutge que conegui la seva llengua i té dret a triar, per tant, la llengua de procediment. Per tant, </a:t>
            </a:r>
            <a:r>
              <a:rPr lang="ca-ES" b="1" dirty="0"/>
              <a:t>es reforça el dret lingüístic del </a:t>
            </a:r>
            <a:r>
              <a:rPr lang="ca-ES" b="1" dirty="0" err="1"/>
              <a:t>justiciable</a:t>
            </a:r>
            <a:r>
              <a:rPr lang="ca-ES" dirty="0"/>
              <a:t>,</a:t>
            </a:r>
            <a:r>
              <a:rPr lang="ca-ES" b="1" dirty="0"/>
              <a:t> </a:t>
            </a:r>
            <a:r>
              <a:rPr lang="ca-ES" dirty="0" smtClean="0"/>
              <a:t>atesos els </a:t>
            </a:r>
            <a:r>
              <a:rPr lang="ca-ES" dirty="0"/>
              <a:t>béns jurídics en joc, i es modulen regles de determinació de la llengua del procediment, és a dir:</a:t>
            </a:r>
            <a:endParaRPr lang="ca-ES" dirty="0" smtClean="0">
              <a:effectLst/>
            </a:endParaRPr>
          </a:p>
          <a:p>
            <a:pPr marL="457200" lvl="1" indent="0">
              <a:buNone/>
            </a:pPr>
            <a:r>
              <a:rPr lang="ca-ES" dirty="0" smtClean="0"/>
              <a:t>- L'inculpat </a:t>
            </a:r>
            <a:r>
              <a:rPr lang="ca-ES" dirty="0"/>
              <a:t>pot utilitzar la llengua triada en els interrogatoris en les fases d'investigació o d'instrucció.</a:t>
            </a:r>
            <a:endParaRPr lang="ca-ES" dirty="0" smtClean="0">
              <a:effectLst/>
            </a:endParaRPr>
          </a:p>
          <a:p>
            <a:pPr marL="457200" lvl="1" indent="0">
              <a:buNone/>
            </a:pPr>
            <a:r>
              <a:rPr lang="ca-ES" dirty="0" smtClean="0"/>
              <a:t>- En </a:t>
            </a:r>
            <a:r>
              <a:rPr lang="ca-ES" dirty="0"/>
              <a:t>el cas que el detingut no comprengui la llengua del procediment pot demanar la traducció –a càrrec de l’Estat- de les actes, de les declaracions dels testimonis o denunciants, dels informes dels experts, etc. També en els debats orals (quan no s’ha fet el trasllat a una altra regió lingüística) es posa a disposició del processat un intèrpret. Termini temporal limitat per demanar-ho (8 dies des de la citació per comparèixer en tribunal de primera instància) i la sol·licitud motivada </a:t>
            </a:r>
            <a:r>
              <a:rPr lang="ca-ES" b="1" dirty="0"/>
              <a:t>ha de ser admesa </a:t>
            </a:r>
            <a:r>
              <a:rPr lang="ca-ES" dirty="0"/>
              <a:t>per l'òrgan jurisdiccional. </a:t>
            </a:r>
          </a:p>
        </p:txBody>
      </p:sp>
    </p:spTree>
    <p:extLst>
      <p:ext uri="{BB962C8B-B14F-4D97-AF65-F5344CB8AC3E}">
        <p14:creationId xmlns:p14="http://schemas.microsoft.com/office/powerpoint/2010/main" val="2468337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smtClean="0"/>
              <a:t/>
            </a:r>
            <a:br>
              <a:rPr lang="es-ES" sz="4000" b="1" dirty="0" smtClean="0"/>
            </a:br>
            <a:r>
              <a:rPr lang="es-ES" sz="4000" b="1" dirty="0" smtClean="0"/>
              <a:t>16</a:t>
            </a:r>
            <a:r>
              <a:rPr lang="es-ES" sz="4000" b="1" dirty="0"/>
              <a:t>. EIXOS DE LA REGULACIO LINGÜÍSTICA EN L'ÀMBIT PENAL (2)</a:t>
            </a: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77500" lnSpcReduction="20000"/>
          </a:bodyPr>
          <a:lstStyle/>
          <a:p>
            <a:r>
              <a:rPr lang="ca-ES" dirty="0"/>
              <a:t>Procediment particular de canvi de llengua: si la llengua de l'acusat no coincideix amb la de la regió lingüística on es troba, pot sol·licitar que </a:t>
            </a:r>
            <a:r>
              <a:rPr lang="ca-ES" b="1" dirty="0"/>
              <a:t>la competència jurisdiccional</a:t>
            </a:r>
            <a:r>
              <a:rPr lang="ca-ES" dirty="0"/>
              <a:t> per conèixer del cas </a:t>
            </a:r>
            <a:r>
              <a:rPr lang="ca-ES" b="1" dirty="0"/>
              <a:t>es traslladi o retorni</a:t>
            </a:r>
            <a:r>
              <a:rPr lang="ca-ES" dirty="0"/>
              <a:t> als tribunals de l'altra regió lingüística (tot i que el jutge pot rebutjar el trasllat atenent a les circumstàncies de la causa).</a:t>
            </a:r>
            <a:endParaRPr lang="ca-ES" dirty="0" smtClean="0">
              <a:effectLst/>
            </a:endParaRPr>
          </a:p>
          <a:p>
            <a:r>
              <a:rPr lang="ca-ES" dirty="0"/>
              <a:t>Diversament, existeix un veritable</a:t>
            </a:r>
            <a:r>
              <a:rPr lang="ca-ES" b="1" dirty="0"/>
              <a:t> dret al canvi de llengua </a:t>
            </a:r>
            <a:r>
              <a:rPr lang="ca-ES" dirty="0"/>
              <a:t>en el cas</a:t>
            </a:r>
            <a:r>
              <a:rPr lang="ca-ES" b="1" dirty="0"/>
              <a:t> d'habitants </a:t>
            </a:r>
            <a:r>
              <a:rPr lang="ca-ES" dirty="0"/>
              <a:t>de municipis amb un estatut especial </a:t>
            </a:r>
            <a:r>
              <a:rPr lang="ca-ES" b="1" dirty="0"/>
              <a:t>situats a la frontera lingüística </a:t>
            </a:r>
            <a:r>
              <a:rPr lang="ca-ES" dirty="0"/>
              <a:t>(</a:t>
            </a:r>
            <a:r>
              <a:rPr lang="ca-ES" dirty="0" err="1"/>
              <a:t>Fourons</a:t>
            </a:r>
            <a:r>
              <a:rPr lang="ca-ES" dirty="0"/>
              <a:t>, </a:t>
            </a:r>
            <a:r>
              <a:rPr lang="ca-ES" dirty="0" err="1"/>
              <a:t>Comines</a:t>
            </a:r>
            <a:r>
              <a:rPr lang="ca-ES" dirty="0"/>
              <a:t> i </a:t>
            </a:r>
            <a:r>
              <a:rPr lang="ca-ES" dirty="0" err="1"/>
              <a:t>Mouscron</a:t>
            </a:r>
            <a:r>
              <a:rPr lang="ca-ES" dirty="0"/>
              <a:t>), cas en què es reenvia a l'òrgan jurisdiccional més proper al domicili de la persona dins l'altra regió; als 6 municipis de la </a:t>
            </a:r>
            <a:r>
              <a:rPr lang="ca-ES" b="1" dirty="0"/>
              <a:t>perifèria de Brussel·les </a:t>
            </a:r>
            <a:r>
              <a:rPr lang="ca-ES" dirty="0"/>
              <a:t>i al districte de </a:t>
            </a:r>
            <a:r>
              <a:rPr lang="ca-ES" b="1" dirty="0" err="1"/>
              <a:t>Hal</a:t>
            </a:r>
            <a:r>
              <a:rPr lang="ca-ES" b="1" dirty="0"/>
              <a:t> et </a:t>
            </a:r>
            <a:r>
              <a:rPr lang="ca-ES" b="1" dirty="0" err="1"/>
              <a:t>Vilvorde</a:t>
            </a:r>
            <a:r>
              <a:rPr lang="ca-ES" dirty="0"/>
              <a:t>, que poden anar a tribunals francòfons de la capital; i als </a:t>
            </a:r>
            <a:r>
              <a:rPr lang="ca-ES" dirty="0" err="1"/>
              <a:t>justiciables</a:t>
            </a:r>
            <a:r>
              <a:rPr lang="ca-ES" dirty="0"/>
              <a:t> </a:t>
            </a:r>
            <a:r>
              <a:rPr lang="ca-ES" b="1" dirty="0"/>
              <a:t>no </a:t>
            </a:r>
            <a:r>
              <a:rPr lang="ca-ES" b="1" dirty="0" err="1"/>
              <a:t>germanòfons</a:t>
            </a:r>
            <a:r>
              <a:rPr lang="ca-ES" dirty="0"/>
              <a:t> dins l'àrea dels tribunals </a:t>
            </a:r>
            <a:r>
              <a:rPr lang="ca-ES" dirty="0" err="1"/>
              <a:t>germanòfons</a:t>
            </a:r>
            <a:r>
              <a:rPr lang="ca-ES" dirty="0"/>
              <a:t>, si bé el jutge pot apreciar aquí les circumstàncies del cas.</a:t>
            </a:r>
            <a:endParaRPr lang="ca-ES" dirty="0" smtClean="0">
              <a:effectLst/>
            </a:endParaRPr>
          </a:p>
          <a:p>
            <a:r>
              <a:rPr lang="ca-ES" dirty="0"/>
              <a:t>Si l’inculpat està domiciliat en el </a:t>
            </a:r>
            <a:r>
              <a:rPr lang="ca-ES" b="1" dirty="0"/>
              <a:t>districte de </a:t>
            </a:r>
            <a:r>
              <a:rPr lang="ca-ES" b="1" dirty="0" smtClean="0"/>
              <a:t>Brussel·les</a:t>
            </a:r>
            <a:r>
              <a:rPr lang="ca-ES" dirty="0" smtClean="0"/>
              <a:t> </a:t>
            </a:r>
            <a:r>
              <a:rPr lang="ca-ES" dirty="0"/>
              <a:t>la llengua del procediment penal és la que el detingut ha fet servir en el decurs de la instrucció o bé es determina en funció de les circumstàncies de la causa, tot i que el detingut pot instar en qualsevol moment el canvi de llengua</a:t>
            </a:r>
            <a:r>
              <a:rPr lang="ca-ES" dirty="0" smtClean="0"/>
              <a:t>.</a:t>
            </a:r>
            <a:r>
              <a:rPr lang="ca-ES" dirty="0" smtClean="0">
                <a:effectLst/>
              </a:rPr>
              <a:t/>
            </a:r>
            <a:br>
              <a:rPr lang="ca-ES" dirty="0" smtClean="0">
                <a:effectLst/>
              </a:rPr>
            </a:br>
            <a:endParaRPr lang="ca-ES" dirty="0" smtClean="0">
              <a:effectLst/>
            </a:endParaRPr>
          </a:p>
          <a:p>
            <a:endParaRPr lang="ca-ES" dirty="0"/>
          </a:p>
        </p:txBody>
      </p:sp>
    </p:spTree>
    <p:extLst>
      <p:ext uri="{BB962C8B-B14F-4D97-AF65-F5344CB8AC3E}">
        <p14:creationId xmlns:p14="http://schemas.microsoft.com/office/powerpoint/2010/main" val="3818469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ca-ES" sz="4000" b="1" dirty="0" smtClean="0"/>
              <a:t/>
            </a:r>
            <a:br>
              <a:rPr lang="ca-ES" sz="4000" b="1" dirty="0" smtClean="0"/>
            </a:br>
            <a:r>
              <a:rPr lang="ca-ES" sz="4000" b="1" dirty="0" smtClean="0"/>
              <a:t>17</a:t>
            </a:r>
            <a:r>
              <a:rPr lang="ca-ES" sz="4000" b="1" dirty="0"/>
              <a:t>. CAPACITACIÓ LINGÜÍSTICA DELS JUTGES O MAGISTRATS</a:t>
            </a:r>
            <a:r>
              <a:rPr lang="ca-ES" dirty="0" smtClean="0">
                <a:effectLst/>
              </a:rPr>
              <a:t/>
            </a:r>
            <a:br>
              <a:rPr lang="ca-ES" dirty="0" smtClean="0">
                <a:effectLst/>
              </a:rPr>
            </a:br>
            <a:endParaRPr lang="ca-ES" dirty="0"/>
          </a:p>
        </p:txBody>
      </p:sp>
      <p:sp>
        <p:nvSpPr>
          <p:cNvPr id="3" name="Marcador de contenido 2"/>
          <p:cNvSpPr>
            <a:spLocks noGrp="1"/>
          </p:cNvSpPr>
          <p:nvPr>
            <p:ph idx="1"/>
          </p:nvPr>
        </p:nvSpPr>
        <p:spPr/>
        <p:txBody>
          <a:bodyPr>
            <a:normAutofit fontScale="70000" lnSpcReduction="20000"/>
          </a:bodyPr>
          <a:lstStyle/>
          <a:p>
            <a:r>
              <a:rPr lang="ca-ES" dirty="0"/>
              <a:t>El principi d’unilingüisme comporta que els </a:t>
            </a:r>
            <a:r>
              <a:rPr lang="ca-ES" b="1" dirty="0"/>
              <a:t>jutges o magistrats esdevenen unilingües </a:t>
            </a:r>
            <a:r>
              <a:rPr lang="ca-ES" dirty="0"/>
              <a:t>a la regió francòfona o a la </a:t>
            </a:r>
            <a:r>
              <a:rPr lang="ca-ES" dirty="0" smtClean="0"/>
              <a:t>regió de llengua neerlandesa.</a:t>
            </a:r>
            <a:endParaRPr lang="ca-ES" dirty="0" smtClean="0">
              <a:effectLst/>
            </a:endParaRPr>
          </a:p>
          <a:p>
            <a:r>
              <a:rPr lang="ca-ES" dirty="0"/>
              <a:t>L'opció per a ser </a:t>
            </a:r>
            <a:r>
              <a:rPr lang="ca-ES" dirty="0" smtClean="0"/>
              <a:t>nomenat </a:t>
            </a:r>
            <a:r>
              <a:rPr lang="ca-ES" dirty="0"/>
              <a:t>per a una funció o càrrec judicial es vincula a la </a:t>
            </a:r>
            <a:r>
              <a:rPr lang="ca-ES" b="1" dirty="0"/>
              <a:t>llengua del títol acadèmic</a:t>
            </a:r>
            <a:r>
              <a:rPr lang="ca-ES" dirty="0"/>
              <a:t> dels estudis de dret (per exemple, només poden nomenats a la part flamenca el qui van seguir estudis en </a:t>
            </a:r>
            <a:r>
              <a:rPr lang="ca-ES" dirty="0" smtClean="0"/>
              <a:t>neerlandès</a:t>
            </a:r>
            <a:r>
              <a:rPr lang="ca-ES" dirty="0"/>
              <a:t>). </a:t>
            </a:r>
            <a:endParaRPr lang="ca-ES" dirty="0" smtClean="0">
              <a:effectLst/>
            </a:endParaRPr>
          </a:p>
          <a:p>
            <a:r>
              <a:rPr lang="ca-ES" dirty="0"/>
              <a:t>Per als tribunals </a:t>
            </a:r>
            <a:r>
              <a:rPr lang="ca-ES" dirty="0" err="1"/>
              <a:t>d’Eupen</a:t>
            </a:r>
            <a:r>
              <a:rPr lang="ca-ES" dirty="0"/>
              <a:t> es preveu un sistema especial pel qual alguns magistrats han de justificar els seus coneixements d’alemany.</a:t>
            </a:r>
            <a:endParaRPr lang="ca-ES" dirty="0" smtClean="0">
              <a:effectLst/>
            </a:endParaRPr>
          </a:p>
          <a:p>
            <a:r>
              <a:rPr lang="ca-ES" dirty="0"/>
              <a:t>Els tribunals de la regió de </a:t>
            </a:r>
            <a:r>
              <a:rPr lang="ca-ES" dirty="0" smtClean="0"/>
              <a:t>Brussel·les </a:t>
            </a:r>
            <a:r>
              <a:rPr lang="ca-ES" dirty="0"/>
              <a:t>han d'incloure magistrats que tinguin expedit el títol en llengua francesa i d’altres que tinguin el títol en llengua neerlandesa i, finalment, magistrats bilingües (que acreditin mitjançant un examen el coneixement aprofundit de la llengua diferent de la del seu títol). La Llei preveu que dos terços dels jutges han de ser bilingües (distribuïts entre 50 % flamencs i 50% valons). </a:t>
            </a:r>
            <a:endParaRPr lang="ca-ES" dirty="0" smtClean="0">
              <a:effectLst/>
            </a:endParaRPr>
          </a:p>
          <a:p>
            <a:r>
              <a:rPr lang="ca-ES" b="1" dirty="0"/>
              <a:t>Llei de 18 de juliol de 2002</a:t>
            </a:r>
            <a:r>
              <a:rPr lang="ca-ES" dirty="0"/>
              <a:t> adapta els coneixements lingüístics dels magistrats d'acord amb la noció de “coneixement funcional” (també en les lleis administratives): problema de vacants en places reservades als jutges valons bilingües, degut a la dificultat de les proves lingüístiques previstes</a:t>
            </a:r>
            <a:r>
              <a:rPr lang="ca-ES" dirty="0" smtClean="0"/>
              <a:t>.</a:t>
            </a:r>
            <a:endParaRPr lang="ca-ES" dirty="0" smtClean="0">
              <a:effectLst/>
            </a:endParaRPr>
          </a:p>
          <a:p>
            <a:pPr marL="0" indent="0">
              <a:buNone/>
            </a:pPr>
            <a:endParaRPr lang="ca-ES" dirty="0"/>
          </a:p>
        </p:txBody>
      </p:sp>
    </p:spTree>
    <p:extLst>
      <p:ext uri="{BB962C8B-B14F-4D97-AF65-F5344CB8AC3E}">
        <p14:creationId xmlns:p14="http://schemas.microsoft.com/office/powerpoint/2010/main" val="1061860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600" b="1" dirty="0"/>
              <a:t>18. CONSIDERACIONS FINALS</a:t>
            </a:r>
            <a:r>
              <a:rPr lang="ca-ES" dirty="0" smtClean="0">
                <a:effectLst/>
              </a:rPr>
              <a:t/>
            </a:r>
            <a:br>
              <a:rPr lang="ca-ES" dirty="0" smtClean="0">
                <a:effectLst/>
              </a:rPr>
            </a:br>
            <a:endParaRPr lang="ca-ES" dirty="0"/>
          </a:p>
        </p:txBody>
      </p:sp>
      <p:sp>
        <p:nvSpPr>
          <p:cNvPr id="3" name="Marcador de contenido 2"/>
          <p:cNvSpPr>
            <a:spLocks noGrp="1"/>
          </p:cNvSpPr>
          <p:nvPr>
            <p:ph idx="1"/>
          </p:nvPr>
        </p:nvSpPr>
        <p:spPr/>
        <p:txBody>
          <a:bodyPr>
            <a:normAutofit fontScale="77500" lnSpcReduction="20000"/>
          </a:bodyPr>
          <a:lstStyle/>
          <a:p>
            <a:r>
              <a:rPr lang="ca-ES" dirty="0" smtClean="0"/>
              <a:t>Les disposicions legals sobre el règim lingüístic de la justícia reconeixen la </a:t>
            </a:r>
            <a:r>
              <a:rPr lang="ca-ES" b="1" dirty="0" smtClean="0"/>
              <a:t>llibertat de la llengua </a:t>
            </a:r>
            <a:r>
              <a:rPr lang="ca-ES" dirty="0" smtClean="0"/>
              <a:t>del </a:t>
            </a:r>
            <a:r>
              <a:rPr lang="ca-ES" dirty="0" err="1" smtClean="0"/>
              <a:t>justiciable</a:t>
            </a:r>
            <a:r>
              <a:rPr lang="ca-ES" dirty="0" smtClean="0"/>
              <a:t> (art. 30 CF)</a:t>
            </a:r>
            <a:endParaRPr lang="ca-ES" dirty="0" smtClean="0">
              <a:effectLst/>
            </a:endParaRPr>
          </a:p>
          <a:p>
            <a:r>
              <a:rPr lang="ca-ES" dirty="0" smtClean="0"/>
              <a:t>Tanmateix</a:t>
            </a:r>
            <a:r>
              <a:rPr lang="ca-ES" dirty="0"/>
              <a:t>, això no suposa l'establiment d'un règim multilingüe aplicable a totes les instàncies judicials, sinó que l'ordenació lingüística es fonamenta en </a:t>
            </a:r>
            <a:r>
              <a:rPr lang="ca-ES" b="1" dirty="0"/>
              <a:t>igualtat entre les llengües nacionals en els tribunals superiors</a:t>
            </a:r>
            <a:r>
              <a:rPr lang="ca-ES" dirty="0"/>
              <a:t>, combinada amb una </a:t>
            </a:r>
            <a:r>
              <a:rPr lang="ca-ES" b="1" dirty="0"/>
              <a:t>determinació territorial de les llengües en els tribunals inferiors</a:t>
            </a:r>
            <a:r>
              <a:rPr lang="ca-ES" dirty="0"/>
              <a:t>. </a:t>
            </a:r>
            <a:endParaRPr lang="ca-ES" dirty="0" smtClean="0">
              <a:effectLst/>
            </a:endParaRPr>
          </a:p>
          <a:p>
            <a:r>
              <a:rPr lang="ca-ES" dirty="0"/>
              <a:t>Aquestes regles són modulades o flexibilitzades per diverses previsions que comporten temperar les limitacions de la llibertat lingüística, entre d'altres: </a:t>
            </a:r>
            <a:endParaRPr lang="ca-ES" dirty="0" smtClean="0">
              <a:effectLst/>
            </a:endParaRPr>
          </a:p>
          <a:p>
            <a:pPr lvl="1"/>
            <a:r>
              <a:rPr lang="ca-ES" dirty="0" smtClean="0"/>
              <a:t>la </a:t>
            </a:r>
            <a:r>
              <a:rPr lang="ca-ES" b="1" dirty="0"/>
              <a:t>llibertat de tria més àmplia en tribunals plurilingües</a:t>
            </a:r>
            <a:r>
              <a:rPr lang="ca-ES" dirty="0"/>
              <a:t> (superiors o a Brussel·les, si bé pot limitar-se quan es tracta de recurs contra decisió anterior)</a:t>
            </a:r>
            <a:endParaRPr lang="ca-ES" dirty="0" smtClean="0">
              <a:effectLst/>
            </a:endParaRPr>
          </a:p>
          <a:p>
            <a:pPr lvl="1"/>
            <a:r>
              <a:rPr lang="ca-ES" dirty="0" smtClean="0"/>
              <a:t>en </a:t>
            </a:r>
            <a:r>
              <a:rPr lang="ca-ES" dirty="0"/>
              <a:t>regions unilingües la </a:t>
            </a:r>
            <a:r>
              <a:rPr lang="ca-ES" b="1" dirty="0"/>
              <a:t>possibilitat de canvi de llengua</a:t>
            </a:r>
            <a:r>
              <a:rPr lang="ca-ES" dirty="0"/>
              <a:t> (el reconeixement i l'extensió de la qual varia en funció del tipus de recurs o de la residència del demandant en un municipi amb estatut especial)</a:t>
            </a:r>
            <a:endParaRPr lang="ca-ES" dirty="0" smtClean="0">
              <a:effectLst/>
            </a:endParaRPr>
          </a:p>
          <a:p>
            <a:pPr lvl="1"/>
            <a:r>
              <a:rPr lang="ca-ES" dirty="0" smtClean="0"/>
              <a:t>el </a:t>
            </a:r>
            <a:r>
              <a:rPr lang="ca-ES" b="1" dirty="0"/>
              <a:t>procediment de devolució </a:t>
            </a:r>
            <a:r>
              <a:rPr lang="ca-ES" dirty="0"/>
              <a:t>a l'altra regió lingüística en l'àmbit </a:t>
            </a:r>
            <a:r>
              <a:rPr lang="ca-ES" dirty="0" smtClean="0"/>
              <a:t>penal</a:t>
            </a:r>
          </a:p>
          <a:p>
            <a:pPr lvl="1"/>
            <a:r>
              <a:rPr lang="ca-ES" dirty="0" smtClean="0"/>
              <a:t> </a:t>
            </a:r>
            <a:r>
              <a:rPr lang="ca-ES" dirty="0"/>
              <a:t>la </a:t>
            </a:r>
            <a:r>
              <a:rPr lang="ca-ES" b="1" dirty="0"/>
              <a:t>llibertat del </a:t>
            </a:r>
            <a:r>
              <a:rPr lang="ca-ES" b="1" dirty="0" err="1" smtClean="0"/>
              <a:t>justiciable</a:t>
            </a:r>
            <a:r>
              <a:rPr lang="ca-ES" b="1" dirty="0" smtClean="0"/>
              <a:t> </a:t>
            </a:r>
            <a:r>
              <a:rPr lang="ca-ES" b="1" dirty="0"/>
              <a:t>d'utilitzar la llengua nacional </a:t>
            </a:r>
            <a:r>
              <a:rPr lang="ca-ES" b="1" dirty="0" smtClean="0"/>
              <a:t>triada</a:t>
            </a:r>
            <a:r>
              <a:rPr lang="ca-ES" b="0" dirty="0" smtClean="0">
                <a:effectLst/>
              </a:rPr>
              <a:t/>
            </a:r>
            <a:br>
              <a:rPr lang="ca-ES" b="0" dirty="0" smtClean="0">
                <a:effectLst/>
              </a:rPr>
            </a:br>
            <a:r>
              <a:rPr lang="ca-ES" b="0" dirty="0" smtClean="0">
                <a:effectLst/>
              </a:rPr>
              <a:t/>
            </a:r>
            <a:br>
              <a:rPr lang="ca-ES" b="0" dirty="0" smtClean="0">
                <a:effectLst/>
              </a:rPr>
            </a:br>
            <a:endParaRPr lang="ca-ES" b="0" dirty="0" smtClean="0">
              <a:effectLst/>
            </a:endParaRPr>
          </a:p>
          <a:p>
            <a:endParaRPr lang="ca-ES" dirty="0"/>
          </a:p>
        </p:txBody>
      </p:sp>
    </p:spTree>
    <p:extLst>
      <p:ext uri="{BB962C8B-B14F-4D97-AF65-F5344CB8AC3E}">
        <p14:creationId xmlns:p14="http://schemas.microsoft.com/office/powerpoint/2010/main" val="90139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a:t>1. LA JUSTÍCIA, EN L'ORIGEN DEL MODEL LINGÜÍSTIC </a:t>
            </a: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77500" lnSpcReduction="20000"/>
          </a:bodyPr>
          <a:lstStyle/>
          <a:p>
            <a:r>
              <a:rPr lang="ca-ES" dirty="0"/>
              <a:t>Legislació lingüística de l'àmbit judicial té el seu origen a finals del segle XIX, en resposta a les demandes de la població </a:t>
            </a:r>
            <a:r>
              <a:rPr lang="ca-ES" dirty="0" smtClean="0"/>
              <a:t>majoritària </a:t>
            </a:r>
            <a:r>
              <a:rPr lang="ca-ES" dirty="0"/>
              <a:t>de llengua neerlandesa, en un context de domini de les elits de parla francòfona </a:t>
            </a:r>
            <a:r>
              <a:rPr lang="ca-ES" dirty="0" smtClean="0"/>
              <a:t>en el nou </a:t>
            </a:r>
            <a:r>
              <a:rPr lang="ca-ES" dirty="0"/>
              <a:t>l'Estat belga, creat l'any 1831 com a estat unitari: </a:t>
            </a:r>
            <a:endParaRPr lang="ca-ES" dirty="0" smtClean="0">
              <a:effectLst/>
            </a:endParaRPr>
          </a:p>
          <a:p>
            <a:pPr marL="457200" lvl="1" indent="0">
              <a:buNone/>
            </a:pPr>
            <a:r>
              <a:rPr lang="ca-ES" dirty="0" smtClean="0"/>
              <a:t>- La </a:t>
            </a:r>
            <a:r>
              <a:rPr lang="ca-ES" b="1" dirty="0"/>
              <a:t>Llei de 17 d'agost de 1873</a:t>
            </a:r>
            <a:r>
              <a:rPr lang="ca-ES" dirty="0"/>
              <a:t>, que preveu l'ús del neerlandès, al costat del francès, únicament per als assumptes penals, per tal d'evitar la indefensió de la població </a:t>
            </a:r>
            <a:r>
              <a:rPr lang="ca-ES" dirty="0" err="1" smtClean="0"/>
              <a:t>neerlandòfona</a:t>
            </a:r>
            <a:endParaRPr lang="ca-ES" dirty="0" smtClean="0">
              <a:effectLst/>
            </a:endParaRPr>
          </a:p>
          <a:p>
            <a:pPr marL="457200" lvl="1" indent="0">
              <a:buNone/>
            </a:pPr>
            <a:r>
              <a:rPr lang="ca-ES" b="1" dirty="0" smtClean="0"/>
              <a:t>- Llei </a:t>
            </a:r>
            <a:r>
              <a:rPr lang="ca-ES" b="1" dirty="0"/>
              <a:t>de 3 de maig de 1889</a:t>
            </a:r>
            <a:r>
              <a:rPr lang="ca-ES" dirty="0"/>
              <a:t>, </a:t>
            </a:r>
            <a:r>
              <a:rPr lang="ca-ES" dirty="0" smtClean="0"/>
              <a:t>sobre la publicació oficial de les lleis i reglaments en ambdues llengües </a:t>
            </a:r>
            <a:r>
              <a:rPr lang="ca-ES" dirty="0"/>
              <a:t>(modificada el 1901 i el 1908</a:t>
            </a:r>
            <a:r>
              <a:rPr lang="ca-ES" dirty="0" smtClean="0"/>
              <a:t>)</a:t>
            </a:r>
            <a:endParaRPr lang="ca-ES" dirty="0" smtClean="0">
              <a:effectLst/>
            </a:endParaRPr>
          </a:p>
          <a:p>
            <a:r>
              <a:rPr lang="ca-ES" dirty="0"/>
              <a:t>Durant el període 1873 a 1918 -molt abans de l'inici del procés de regionalització i </a:t>
            </a:r>
            <a:r>
              <a:rPr lang="ca-ES" dirty="0" err="1"/>
              <a:t>federalització</a:t>
            </a:r>
            <a:r>
              <a:rPr lang="ca-ES" dirty="0"/>
              <a:t> de l'Estat, que comença els anys '60 del segle XX-, es van reconeixent </a:t>
            </a:r>
            <a:r>
              <a:rPr lang="ca-ES" dirty="0" smtClean="0"/>
              <a:t>noves </a:t>
            </a:r>
            <a:r>
              <a:rPr lang="ca-ES" dirty="0"/>
              <a:t>garanties lingüístiques als </a:t>
            </a:r>
            <a:r>
              <a:rPr lang="ca-ES" dirty="0" err="1"/>
              <a:t>neerlandòfons</a:t>
            </a:r>
            <a:r>
              <a:rPr lang="ca-ES" dirty="0" smtClean="0"/>
              <a:t>.</a:t>
            </a:r>
          </a:p>
          <a:p>
            <a:r>
              <a:rPr lang="ca-ES" dirty="0"/>
              <a:t>Legislació en vigor a l'actualitat s'aprova a la fi del primer terç del segle XX, i es troba en la </a:t>
            </a:r>
            <a:r>
              <a:rPr lang="ca-ES" b="1" dirty="0"/>
              <a:t>Llei de 15 de juny de 1935, relativa a l’ús de de les llengües en matèria judicial</a:t>
            </a:r>
            <a:r>
              <a:rPr lang="ca-ES" dirty="0"/>
              <a:t>. Aquesta Llei fa referència principalment als processos dels ordres civil, mercantil (o comercial) i laboral, i ha estat objecte de diverses modificacions posteriors. </a:t>
            </a:r>
          </a:p>
          <a:p>
            <a:pPr marL="0" indent="0">
              <a:buNone/>
            </a:pPr>
            <a:endParaRPr lang="ca-ES" dirty="0"/>
          </a:p>
        </p:txBody>
      </p:sp>
    </p:spTree>
    <p:extLst>
      <p:ext uri="{BB962C8B-B14F-4D97-AF65-F5344CB8AC3E}">
        <p14:creationId xmlns:p14="http://schemas.microsoft.com/office/powerpoint/2010/main" val="3086087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600" b="1" dirty="0"/>
              <a:t>19. DARRER APUNT</a:t>
            </a:r>
            <a:r>
              <a:rPr lang="ca-ES" dirty="0" smtClean="0">
                <a:effectLst/>
              </a:rPr>
              <a:t/>
            </a:r>
            <a:br>
              <a:rPr lang="ca-ES" dirty="0" smtClean="0">
                <a:effectLst/>
              </a:rPr>
            </a:br>
            <a:endParaRPr lang="ca-ES" dirty="0"/>
          </a:p>
        </p:txBody>
      </p:sp>
      <p:sp>
        <p:nvSpPr>
          <p:cNvPr id="3" name="Marcador de contenido 2"/>
          <p:cNvSpPr>
            <a:spLocks noGrp="1"/>
          </p:cNvSpPr>
          <p:nvPr>
            <p:ph idx="1"/>
          </p:nvPr>
        </p:nvSpPr>
        <p:spPr/>
        <p:txBody>
          <a:bodyPr>
            <a:normAutofit fontScale="70000" lnSpcReduction="20000"/>
          </a:bodyPr>
          <a:lstStyle/>
          <a:p>
            <a:pPr marL="0" indent="0">
              <a:buNone/>
            </a:pPr>
            <a:r>
              <a:rPr lang="fr-FR" sz="2900" dirty="0"/>
              <a:t>Doble lògica present en el sistema belga, entre les </a:t>
            </a:r>
            <a:r>
              <a:rPr lang="fr-FR" sz="2900" b="1" dirty="0"/>
              <a:t>regles objectives</a:t>
            </a:r>
            <a:r>
              <a:rPr lang="fr-FR" sz="2900" dirty="0"/>
              <a:t> que imposen una llengua determinada i els </a:t>
            </a:r>
            <a:r>
              <a:rPr lang="fr-FR" sz="2900" b="1" dirty="0"/>
              <a:t>drets subjectius</a:t>
            </a:r>
            <a:r>
              <a:rPr lang="fr-FR" sz="2900" dirty="0"/>
              <a:t> dels justiciables.</a:t>
            </a:r>
            <a:endParaRPr lang="fr-FR" sz="2900" dirty="0" smtClean="0">
              <a:effectLst/>
            </a:endParaRPr>
          </a:p>
          <a:p>
            <a:pPr marL="457200" lvl="1" indent="0">
              <a:buNone/>
            </a:pPr>
            <a:r>
              <a:rPr lang="fr-FR" sz="2900" dirty="0" smtClean="0">
                <a:effectLst/>
              </a:rPr>
              <a:t>“</a:t>
            </a:r>
            <a:r>
              <a:rPr lang="fr-FR" sz="2900" i="1" dirty="0"/>
              <a:t>Par les dispositions relatives à l'emploi des langues en matière judiciaire, le </a:t>
            </a:r>
            <a:r>
              <a:rPr lang="fr-FR" sz="2900" i="1" dirty="0" smtClean="0"/>
              <a:t>législateur poursuivait </a:t>
            </a:r>
            <a:r>
              <a:rPr lang="fr-FR" sz="2900" i="1" dirty="0"/>
              <a:t>un triple objectif: d'abord, garantir au justiciable la </a:t>
            </a:r>
            <a:r>
              <a:rPr lang="fr-FR" sz="2900" dirty="0"/>
              <a:t>liberté fondamentale d'utiliser la langue de son choix</a:t>
            </a:r>
            <a:r>
              <a:rPr lang="fr-FR" sz="2900" i="1" dirty="0"/>
              <a:t> et d'être jugé par un </a:t>
            </a:r>
            <a:r>
              <a:rPr lang="fr-FR" sz="2900" dirty="0"/>
              <a:t>magistrat qui a une connaissance approfondie de la langue</a:t>
            </a:r>
            <a:r>
              <a:rPr lang="fr-FR" sz="2900" i="1" dirty="0"/>
              <a:t> dans laquelle il s'exprime; ensuite, </a:t>
            </a:r>
            <a:r>
              <a:rPr lang="fr-FR" sz="2900" dirty="0"/>
              <a:t>tenir compte des arrondissements</a:t>
            </a:r>
            <a:r>
              <a:rPr lang="fr-FR" sz="2900" i="1" dirty="0"/>
              <a:t> dans lesquels des </a:t>
            </a:r>
            <a:r>
              <a:rPr lang="fr-FR" sz="2900" i="1" dirty="0" smtClean="0"/>
              <a:t>justiciables </a:t>
            </a:r>
            <a:r>
              <a:rPr lang="fr-FR" sz="2900" i="1" dirty="0"/>
              <a:t>s'expriment, certains en néerlandais, d'autres en français; enfin, veiller au </a:t>
            </a:r>
            <a:r>
              <a:rPr lang="fr-FR" sz="2900" dirty="0"/>
              <a:t>bon fonctionnement du service publique de la justice </a:t>
            </a:r>
            <a:r>
              <a:rPr lang="fr-FR" sz="2900" i="1" dirty="0"/>
              <a:t>qui implique notamment le droit d'être jugé dans un délai raisonnable</a:t>
            </a:r>
            <a:r>
              <a:rPr lang="fr-FR" sz="2900" dirty="0"/>
              <a:t>.” (Sentència del </a:t>
            </a:r>
            <a:r>
              <a:rPr lang="fr-FR" sz="2900" dirty="0" smtClean="0"/>
              <a:t>Tribunal Constitucional de Bèlgica, </a:t>
            </a:r>
            <a:r>
              <a:rPr lang="fr-FR" sz="2900" dirty="0"/>
              <a:t>núm.182/2005, de 7 de setembre)</a:t>
            </a:r>
            <a:endParaRPr lang="fr-FR" sz="2900" dirty="0" smtClean="0">
              <a:effectLst/>
            </a:endParaRPr>
          </a:p>
          <a:p>
            <a:pPr marL="0" indent="0">
              <a:buNone/>
            </a:pPr>
            <a:r>
              <a:rPr lang="fr-FR" sz="2900" dirty="0"/>
              <a:t>Fent abstracció del model belga, la </a:t>
            </a:r>
            <a:r>
              <a:rPr lang="fr-FR" sz="2900" b="1" dirty="0"/>
              <a:t>legislació sobre l'ús de les llengües en l'àmbit judicial</a:t>
            </a:r>
            <a:r>
              <a:rPr lang="fr-FR" sz="2900" dirty="0"/>
              <a:t> certament ha de combinar objectius diversos, però no sembla lògic sacrificar els dos primers, en virtut d'una 'bona administració de la justícia' -és a dir el tercer- i menys si aquesta no es basa en una noció de servei públic sinó en consideracions relatives a la carrera judicial o el caràcter unitari d'aquest </a:t>
            </a:r>
            <a:r>
              <a:rPr lang="fr-FR" sz="2900"/>
              <a:t>poder </a:t>
            </a:r>
            <a:r>
              <a:rPr lang="fr-FR" sz="2900" smtClean="0"/>
              <a:t>(cal recordar-ho, també </a:t>
            </a:r>
            <a:r>
              <a:rPr lang="fr-FR" sz="2900" dirty="0"/>
              <a:t>únic a Bèlgica). </a:t>
            </a:r>
            <a:r>
              <a:rPr lang="fr-FR" dirty="0" smtClean="0">
                <a:effectLst/>
              </a:rPr>
              <a:t/>
            </a:r>
            <a:br>
              <a:rPr lang="fr-FR" dirty="0" smtClean="0">
                <a:effectLst/>
              </a:rPr>
            </a:br>
            <a:endParaRPr lang="fr-FR" dirty="0" smtClean="0">
              <a:effectLst/>
            </a:endParaRPr>
          </a:p>
          <a:p>
            <a:pPr marL="0" indent="0">
              <a:buNone/>
            </a:pPr>
            <a:r>
              <a:rPr lang="fr-FR" dirty="0" smtClean="0"/>
              <a:t>[Eva </a:t>
            </a:r>
            <a:r>
              <a:rPr lang="fr-FR" dirty="0"/>
              <a:t>Pons, “La jurisprudència del Tribunal Constitucional belga en matèria lingüistica”, dins A. Milian (coord.) J</a:t>
            </a:r>
            <a:r>
              <a:rPr lang="fr-FR" i="1" dirty="0"/>
              <a:t>urisprudències constitutionals en matèria lingüística: principis i criteris</a:t>
            </a:r>
            <a:r>
              <a:rPr lang="fr-FR" dirty="0"/>
              <a:t>, IEA, </a:t>
            </a:r>
            <a:r>
              <a:rPr lang="fr-FR" dirty="0" smtClean="0"/>
              <a:t>2011]. </a:t>
            </a:r>
            <a:endParaRPr lang="fr-FR" dirty="0" smtClean="0">
              <a:effectLst/>
            </a:endParaRPr>
          </a:p>
          <a:p>
            <a:endParaRPr lang="ca-ES" dirty="0"/>
          </a:p>
        </p:txBody>
      </p:sp>
    </p:spTree>
    <p:extLst>
      <p:ext uri="{BB962C8B-B14F-4D97-AF65-F5344CB8AC3E}">
        <p14:creationId xmlns:p14="http://schemas.microsoft.com/office/powerpoint/2010/main" val="3307593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ca-ES" b="1" dirty="0" smtClean="0"/>
              <a:t/>
            </a:r>
            <a:br>
              <a:rPr lang="ca-ES" b="1" dirty="0" smtClean="0"/>
            </a:br>
            <a:r>
              <a:rPr lang="ca-ES" b="1" dirty="0"/>
              <a:t/>
            </a:r>
            <a:br>
              <a:rPr lang="ca-ES" b="1" dirty="0"/>
            </a:br>
            <a:r>
              <a:rPr lang="ca-ES" b="1" dirty="0" smtClean="0"/>
              <a:t/>
            </a:r>
            <a:br>
              <a:rPr lang="ca-ES" b="1" dirty="0" smtClean="0"/>
            </a:br>
            <a:r>
              <a:rPr lang="ca-ES" b="1" dirty="0"/>
              <a:t/>
            </a:r>
            <a:br>
              <a:rPr lang="ca-ES" b="1" dirty="0"/>
            </a:br>
            <a:r>
              <a:rPr lang="ca-ES" b="1" dirty="0" smtClean="0"/>
              <a:t/>
            </a:r>
            <a:br>
              <a:rPr lang="ca-ES" b="1" dirty="0" smtClean="0"/>
            </a:br>
            <a:r>
              <a:rPr lang="ca-ES" b="1" dirty="0"/>
              <a:t/>
            </a:r>
            <a:br>
              <a:rPr lang="ca-ES" b="1" dirty="0"/>
            </a:br>
            <a:r>
              <a:rPr lang="ca-ES" b="1" dirty="0" smtClean="0"/>
              <a:t/>
            </a:r>
            <a:br>
              <a:rPr lang="ca-ES" b="1" dirty="0" smtClean="0"/>
            </a:br>
            <a:r>
              <a:rPr lang="ca-ES" b="1" dirty="0"/>
              <a:t/>
            </a:r>
            <a:br>
              <a:rPr lang="ca-ES" b="1" dirty="0"/>
            </a:br>
            <a:r>
              <a:rPr lang="ca-ES" b="1" dirty="0" smtClean="0"/>
              <a:t>			Moltes gràcies!</a:t>
            </a:r>
            <a:endParaRPr lang="ca-ES" b="1" dirty="0"/>
          </a:p>
        </p:txBody>
      </p:sp>
    </p:spTree>
    <p:extLst>
      <p:ext uri="{BB962C8B-B14F-4D97-AF65-F5344CB8AC3E}">
        <p14:creationId xmlns:p14="http://schemas.microsoft.com/office/powerpoint/2010/main" val="3957013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smtClean="0">
                <a:effectLst/>
              </a:rPr>
              <a:t/>
            </a:r>
            <a:br>
              <a:rPr lang="es-ES" dirty="0" smtClean="0">
                <a:effectLst/>
              </a:rPr>
            </a:br>
            <a:r>
              <a:rPr lang="es-ES" dirty="0" smtClean="0">
                <a:effectLst/>
              </a:rPr>
              <a:t/>
            </a:r>
            <a:br>
              <a:rPr lang="es-ES" dirty="0" smtClean="0">
                <a:effectLst/>
              </a:rPr>
            </a:br>
            <a:r>
              <a:rPr lang="es-ES" sz="4000" b="1" dirty="0" smtClean="0"/>
              <a:t>2. </a:t>
            </a:r>
            <a:r>
              <a:rPr lang="es-ES" sz="4000" b="1" dirty="0"/>
              <a:t>L'EVOLUCIÓ POSTERIOR DEL MODEL LINGÜÍSTIC </a:t>
            </a: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25000" lnSpcReduction="20000"/>
          </a:bodyPr>
          <a:lstStyle/>
          <a:p>
            <a:r>
              <a:rPr lang="ca-ES" sz="8000" dirty="0"/>
              <a:t>Amb l'aprovació de les lleis lingüístiques en matèria administrativa (1962-64) es culmina procés gradual de reconeixement jurídic de la igualtat del francès i el neerlandès, i s'avança en el reconeixement de l'alemany.</a:t>
            </a:r>
          </a:p>
          <a:p>
            <a:r>
              <a:rPr lang="ca-ES" sz="7400" dirty="0" smtClean="0"/>
              <a:t>Nova </a:t>
            </a:r>
            <a:r>
              <a:rPr lang="ca-ES" sz="7400" dirty="0"/>
              <a:t>perspectiva: els ciutadans no s'adapten a la llengua de l'Estat, sinó que l'organització estatal o els poders públics es </a:t>
            </a:r>
            <a:r>
              <a:rPr lang="ca-ES" sz="7400" dirty="0" smtClean="0"/>
              <a:t>reestructuren </a:t>
            </a:r>
            <a:r>
              <a:rPr lang="ca-ES" sz="7400" dirty="0"/>
              <a:t>en funció de les llengües dels ciutadans. Garanties territorials per als tres grups lingüístics.</a:t>
            </a:r>
            <a:endParaRPr lang="ca-ES" sz="7400" dirty="0" smtClean="0">
              <a:effectLst/>
            </a:endParaRPr>
          </a:p>
          <a:p>
            <a:r>
              <a:rPr lang="ca-ES" sz="7400" dirty="0" smtClean="0"/>
              <a:t>Creació </a:t>
            </a:r>
            <a:r>
              <a:rPr lang="ca-ES" sz="7400" dirty="0"/>
              <a:t>de </a:t>
            </a:r>
            <a:r>
              <a:rPr lang="ca-ES" sz="7400" b="1" dirty="0"/>
              <a:t>3 regions unilingües</a:t>
            </a:r>
            <a:r>
              <a:rPr lang="ca-ES" sz="7400" dirty="0"/>
              <a:t> (de llengua francesa, </a:t>
            </a:r>
            <a:r>
              <a:rPr lang="ca-ES" sz="7400" dirty="0" smtClean="0"/>
              <a:t>neerlandesa </a:t>
            </a:r>
            <a:r>
              <a:rPr lang="ca-ES" sz="7400" dirty="0"/>
              <a:t>i alemanya) i la </a:t>
            </a:r>
            <a:r>
              <a:rPr lang="ca-ES" sz="7400" b="1" dirty="0"/>
              <a:t>regió bilingüe de Brussel·les</a:t>
            </a:r>
            <a:r>
              <a:rPr lang="ca-ES" sz="7400" dirty="0"/>
              <a:t>.</a:t>
            </a:r>
            <a:endParaRPr lang="ca-ES" sz="7400" dirty="0" smtClean="0">
              <a:effectLst/>
            </a:endParaRPr>
          </a:p>
          <a:p>
            <a:r>
              <a:rPr lang="ca-ES" sz="7400" dirty="0" smtClean="0"/>
              <a:t>Establiment </a:t>
            </a:r>
            <a:r>
              <a:rPr lang="ca-ES" sz="7400" dirty="0"/>
              <a:t>de l'anomenada “frontera lingüística” i els </a:t>
            </a:r>
            <a:r>
              <a:rPr lang="ca-ES" sz="7400" b="1" dirty="0"/>
              <a:t>municipis amb un estatut lingüístic especial</a:t>
            </a:r>
            <a:r>
              <a:rPr lang="ca-ES" sz="7400" dirty="0"/>
              <a:t> (es manté amb modificacions d'aspectes puntuals): </a:t>
            </a:r>
            <a:endParaRPr lang="ca-ES" sz="7400" dirty="0" smtClean="0">
              <a:effectLst/>
            </a:endParaRPr>
          </a:p>
          <a:p>
            <a:pPr lvl="1"/>
            <a:r>
              <a:rPr lang="ca-ES" sz="5000" dirty="0" smtClean="0"/>
              <a:t>4 </a:t>
            </a:r>
            <a:r>
              <a:rPr lang="ca-ES" sz="5000" dirty="0"/>
              <a:t>municipis de la frontera amb règim de facilitats en neerlandès (</a:t>
            </a:r>
            <a:r>
              <a:rPr lang="ca-ES" sz="5000" dirty="0" err="1"/>
              <a:t>Comines</a:t>
            </a:r>
            <a:r>
              <a:rPr lang="ca-ES" sz="5000" dirty="0"/>
              <a:t>, </a:t>
            </a:r>
            <a:r>
              <a:rPr lang="ca-ES" sz="5000" dirty="0" err="1"/>
              <a:t>Mouscron</a:t>
            </a:r>
            <a:r>
              <a:rPr lang="ca-ES" sz="5000" dirty="0"/>
              <a:t>, </a:t>
            </a:r>
            <a:r>
              <a:rPr lang="ca-ES" sz="5000" dirty="0" err="1"/>
              <a:t>Flobecq</a:t>
            </a:r>
            <a:r>
              <a:rPr lang="ca-ES" sz="5000" dirty="0"/>
              <a:t> i </a:t>
            </a:r>
            <a:r>
              <a:rPr lang="ca-ES" sz="5000" dirty="0" err="1"/>
              <a:t>Enghien</a:t>
            </a:r>
            <a:r>
              <a:rPr lang="ca-ES" sz="5000" dirty="0"/>
              <a:t>) </a:t>
            </a:r>
            <a:endParaRPr lang="ca-ES" sz="5000" dirty="0" smtClean="0">
              <a:effectLst/>
            </a:endParaRPr>
          </a:p>
          <a:p>
            <a:pPr lvl="1"/>
            <a:r>
              <a:rPr lang="ca-ES" sz="5000" dirty="0"/>
              <a:t>en les anomenades </a:t>
            </a:r>
            <a:r>
              <a:rPr lang="ca-ES" sz="5000" i="1" dirty="0" err="1"/>
              <a:t>communes</a:t>
            </a:r>
            <a:r>
              <a:rPr lang="ca-ES" sz="5000" i="1" dirty="0"/>
              <a:t> </a:t>
            </a:r>
            <a:r>
              <a:rPr lang="ca-ES" sz="5000" i="1" dirty="0" err="1"/>
              <a:t>malmédiennes</a:t>
            </a:r>
            <a:r>
              <a:rPr lang="ca-ES" sz="5000" i="1" dirty="0"/>
              <a:t> </a:t>
            </a:r>
            <a:r>
              <a:rPr lang="ca-ES" sz="5000" dirty="0"/>
              <a:t>(</a:t>
            </a:r>
            <a:r>
              <a:rPr lang="ca-ES" sz="5000" dirty="0" err="1"/>
              <a:t>Malmedy</a:t>
            </a:r>
            <a:r>
              <a:rPr lang="ca-ES" sz="5000" dirty="0"/>
              <a:t> i </a:t>
            </a:r>
            <a:r>
              <a:rPr lang="ca-ES" sz="5000" dirty="0" err="1"/>
              <a:t>Waimes</a:t>
            </a:r>
            <a:r>
              <a:rPr lang="ca-ES" sz="5000" dirty="0"/>
              <a:t>) amb facilitats en alemany </a:t>
            </a:r>
            <a:endParaRPr lang="ca-ES" sz="5000" dirty="0" smtClean="0">
              <a:effectLst/>
            </a:endParaRPr>
          </a:p>
          <a:p>
            <a:pPr lvl="1"/>
            <a:r>
              <a:rPr lang="ca-ES" sz="5000" dirty="0"/>
              <a:t>6 municipis de la frontera amb facilitat en francès (Mesen, </a:t>
            </a:r>
            <a:r>
              <a:rPr lang="ca-ES" sz="5000" dirty="0" err="1"/>
              <a:t>Spiere-Helkijn</a:t>
            </a:r>
            <a:r>
              <a:rPr lang="ca-ES" sz="5000" dirty="0"/>
              <a:t>, </a:t>
            </a:r>
            <a:r>
              <a:rPr lang="ca-ES" sz="5000" dirty="0" err="1"/>
              <a:t>Ronse</a:t>
            </a:r>
            <a:r>
              <a:rPr lang="ca-ES" sz="5000" dirty="0"/>
              <a:t>, </a:t>
            </a:r>
            <a:r>
              <a:rPr lang="ca-ES" sz="5000" dirty="0" err="1"/>
              <a:t>Bever</a:t>
            </a:r>
            <a:r>
              <a:rPr lang="ca-ES" sz="5000" dirty="0"/>
              <a:t>, </a:t>
            </a:r>
            <a:r>
              <a:rPr lang="ca-ES" sz="5000" dirty="0" err="1"/>
              <a:t>Herstappe</a:t>
            </a:r>
            <a:r>
              <a:rPr lang="ca-ES" sz="5000" dirty="0"/>
              <a:t> i </a:t>
            </a:r>
            <a:r>
              <a:rPr lang="ca-ES" sz="5000" dirty="0" err="1"/>
              <a:t>Voeren</a:t>
            </a:r>
            <a:r>
              <a:rPr lang="ca-ES" sz="5000" dirty="0"/>
              <a:t>/</a:t>
            </a:r>
            <a:r>
              <a:rPr lang="ca-ES" sz="5000" dirty="0" err="1"/>
              <a:t>Fourons</a:t>
            </a:r>
            <a:r>
              <a:rPr lang="ca-ES" sz="5000" dirty="0"/>
              <a:t>)</a:t>
            </a:r>
            <a:endParaRPr lang="ca-ES" sz="5000" dirty="0" smtClean="0">
              <a:effectLst/>
            </a:endParaRPr>
          </a:p>
          <a:p>
            <a:pPr lvl="1"/>
            <a:r>
              <a:rPr lang="ca-ES" sz="5000" dirty="0"/>
              <a:t>6 </a:t>
            </a:r>
            <a:r>
              <a:rPr lang="ca-ES" sz="5000" i="1" dirty="0"/>
              <a:t>municipis perifèrics</a:t>
            </a:r>
            <a:r>
              <a:rPr lang="ca-ES" sz="5000" dirty="0"/>
              <a:t> de Brussel·les (</a:t>
            </a:r>
            <a:r>
              <a:rPr lang="ca-ES" sz="5000" dirty="0" err="1"/>
              <a:t>Drogenbos</a:t>
            </a:r>
            <a:r>
              <a:rPr lang="ca-ES" sz="5000" dirty="0"/>
              <a:t>, </a:t>
            </a:r>
            <a:r>
              <a:rPr lang="ca-ES" sz="5000" dirty="0" err="1"/>
              <a:t>Krasinem</a:t>
            </a:r>
            <a:r>
              <a:rPr lang="ca-ES" sz="5000" dirty="0"/>
              <a:t>, </a:t>
            </a:r>
            <a:r>
              <a:rPr lang="ca-ES" sz="5000" dirty="0" err="1"/>
              <a:t>Linkebeek</a:t>
            </a:r>
            <a:r>
              <a:rPr lang="ca-ES" sz="5000" dirty="0"/>
              <a:t>, </a:t>
            </a:r>
            <a:r>
              <a:rPr lang="ca-ES" sz="5000" dirty="0" err="1"/>
              <a:t>Rhode</a:t>
            </a:r>
            <a:r>
              <a:rPr lang="ca-ES" sz="5000" dirty="0"/>
              <a:t>-Saint-</a:t>
            </a:r>
            <a:r>
              <a:rPr lang="ca-ES" sz="5000" dirty="0" err="1"/>
              <a:t>Genèse</a:t>
            </a:r>
            <a:r>
              <a:rPr lang="ca-ES" sz="5000" dirty="0"/>
              <a:t>, </a:t>
            </a:r>
            <a:r>
              <a:rPr lang="ca-ES" sz="5000" dirty="0" err="1"/>
              <a:t>Wemmel</a:t>
            </a:r>
            <a:r>
              <a:rPr lang="ca-ES" sz="5000" dirty="0"/>
              <a:t>, </a:t>
            </a:r>
            <a:r>
              <a:rPr lang="ca-ES" sz="5000" dirty="0" err="1"/>
              <a:t>Wezambeek-Oppem</a:t>
            </a:r>
            <a:r>
              <a:rPr lang="ca-ES" sz="5000" dirty="0"/>
              <a:t>)</a:t>
            </a:r>
            <a:endParaRPr lang="ca-ES" sz="5000" dirty="0" smtClean="0">
              <a:effectLst/>
            </a:endParaRPr>
          </a:p>
          <a:p>
            <a:pPr lvl="1"/>
            <a:r>
              <a:rPr lang="ca-ES" sz="5000" dirty="0"/>
              <a:t>en els 9 municipis de la comunitat </a:t>
            </a:r>
            <a:r>
              <a:rPr lang="ca-ES" sz="5000" dirty="0" err="1"/>
              <a:t>germanòfona</a:t>
            </a:r>
            <a:r>
              <a:rPr lang="ca-ES" sz="5000" dirty="0"/>
              <a:t> </a:t>
            </a:r>
            <a:r>
              <a:rPr lang="ca-ES" sz="5000" dirty="0" smtClean="0"/>
              <a:t>amb facilitats per </a:t>
            </a:r>
            <a:r>
              <a:rPr lang="ca-ES" sz="5000" dirty="0"/>
              <a:t>als francòfons </a:t>
            </a:r>
            <a:endParaRPr lang="ca-ES" dirty="0" smtClean="0">
              <a:effectLst/>
            </a:endParaRPr>
          </a:p>
          <a:p>
            <a:pPr marL="0" indent="0">
              <a:buNone/>
            </a:pPr>
            <a:r>
              <a:rPr lang="ca-ES" dirty="0" smtClean="0">
                <a:effectLst/>
              </a:rPr>
              <a:t/>
            </a:r>
            <a:br>
              <a:rPr lang="ca-ES" dirty="0" smtClean="0">
                <a:effectLst/>
              </a:rPr>
            </a:br>
            <a:r>
              <a:rPr lang="ca-ES" dirty="0" smtClean="0">
                <a:effectLst/>
              </a:rPr>
              <a:t/>
            </a:r>
            <a:br>
              <a:rPr lang="ca-ES" dirty="0" smtClean="0">
                <a:effectLst/>
              </a:rPr>
            </a:br>
            <a:endParaRPr lang="ca-ES" dirty="0" smtClean="0">
              <a:effectLst/>
            </a:endParaRPr>
          </a:p>
          <a:p>
            <a:endParaRPr lang="ca-ES" dirty="0"/>
          </a:p>
        </p:txBody>
      </p:sp>
    </p:spTree>
    <p:extLst>
      <p:ext uri="{BB962C8B-B14F-4D97-AF65-F5344CB8AC3E}">
        <p14:creationId xmlns:p14="http://schemas.microsoft.com/office/powerpoint/2010/main" val="1405640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smtClean="0"/>
              <a:t/>
            </a:r>
            <a:br>
              <a:rPr lang="es-ES" sz="4000" b="1" dirty="0" smtClean="0"/>
            </a:br>
            <a:r>
              <a:rPr lang="es-ES" sz="4000" b="1" dirty="0" smtClean="0"/>
              <a:t>3</a:t>
            </a:r>
            <a:r>
              <a:rPr lang="es-ES" sz="4000" b="1" dirty="0"/>
              <a:t>. LA LLENGUA EN EL PROCÉS DE REGIONALITZACIÓ I FEDERALITZACIÓ </a:t>
            </a: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85000" lnSpcReduction="20000"/>
          </a:bodyPr>
          <a:lstStyle/>
          <a:p>
            <a:r>
              <a:rPr lang="ca-ES" dirty="0"/>
              <a:t>Procés de descentralització</a:t>
            </a:r>
            <a:r>
              <a:rPr lang="ca-ES" dirty="0" smtClean="0"/>
              <a:t>: les </a:t>
            </a:r>
            <a:r>
              <a:rPr lang="ca-ES" dirty="0"/>
              <a:t>regions lingüístiques prefiguren les bases del subsegüent procés de regionalització i </a:t>
            </a:r>
            <a:r>
              <a:rPr lang="ca-ES" dirty="0" err="1"/>
              <a:t>federalització</a:t>
            </a:r>
            <a:r>
              <a:rPr lang="ca-ES" dirty="0"/>
              <a:t>.</a:t>
            </a:r>
            <a:endParaRPr lang="ca-ES" dirty="0" smtClean="0">
              <a:effectLst/>
            </a:endParaRPr>
          </a:p>
          <a:p>
            <a:pPr lvl="1"/>
            <a:r>
              <a:rPr lang="ca-ES" dirty="0" smtClean="0"/>
              <a:t>Creació </a:t>
            </a:r>
            <a:r>
              <a:rPr lang="ca-ES" dirty="0"/>
              <a:t>de les </a:t>
            </a:r>
            <a:r>
              <a:rPr lang="ca-ES" b="1" dirty="0"/>
              <a:t>comunitats culturals</a:t>
            </a:r>
            <a:r>
              <a:rPr lang="ca-ES" dirty="0"/>
              <a:t> (1970) com ens </a:t>
            </a:r>
            <a:r>
              <a:rPr lang="ca-ES" dirty="0" err="1"/>
              <a:t>subestatals</a:t>
            </a:r>
            <a:r>
              <a:rPr lang="ca-ES" dirty="0"/>
              <a:t> de base lingüística, que es transformen en </a:t>
            </a:r>
            <a:r>
              <a:rPr lang="ca-ES" b="1" dirty="0"/>
              <a:t>comunitats</a:t>
            </a:r>
            <a:r>
              <a:rPr lang="ca-ES" dirty="0"/>
              <a:t> l'any </a:t>
            </a:r>
            <a:r>
              <a:rPr lang="ca-ES" dirty="0" smtClean="0"/>
              <a:t>1983 </a:t>
            </a:r>
            <a:endParaRPr lang="ca-ES" dirty="0" smtClean="0">
              <a:effectLst/>
            </a:endParaRPr>
          </a:p>
          <a:p>
            <a:pPr lvl="1"/>
            <a:r>
              <a:rPr lang="ca-ES" dirty="0" smtClean="0"/>
              <a:t>Creació </a:t>
            </a:r>
            <a:r>
              <a:rPr lang="ca-ES" dirty="0"/>
              <a:t>de les </a:t>
            </a:r>
            <a:r>
              <a:rPr lang="ca-ES" b="1" dirty="0"/>
              <a:t>regions</a:t>
            </a:r>
            <a:r>
              <a:rPr lang="ca-ES" dirty="0"/>
              <a:t> com segon tipus d'ens </a:t>
            </a:r>
            <a:r>
              <a:rPr lang="ca-ES" dirty="0" err="1"/>
              <a:t>subestatal</a:t>
            </a:r>
            <a:r>
              <a:rPr lang="ca-ES" dirty="0"/>
              <a:t> superposat (Llei especial de 8 d'agost de 1980)</a:t>
            </a:r>
            <a:endParaRPr lang="ca-ES" dirty="0" smtClean="0">
              <a:effectLst/>
            </a:endParaRPr>
          </a:p>
          <a:p>
            <a:pPr lvl="1"/>
            <a:r>
              <a:rPr lang="ca-ES" dirty="0" smtClean="0"/>
              <a:t>Règim </a:t>
            </a:r>
            <a:r>
              <a:rPr lang="ca-ES" dirty="0"/>
              <a:t>especial de la </a:t>
            </a:r>
            <a:r>
              <a:rPr lang="ca-ES" b="1" dirty="0"/>
              <a:t>capital</a:t>
            </a:r>
            <a:r>
              <a:rPr lang="ca-ES" dirty="0"/>
              <a:t>, regió </a:t>
            </a:r>
            <a:r>
              <a:rPr lang="ca-ES" b="1" dirty="0"/>
              <a:t>bilingüe</a:t>
            </a:r>
            <a:r>
              <a:rPr lang="ca-ES" dirty="0"/>
              <a:t>, regulat pel legislador estatal (Llei especial sobre Brussel·les 1988 i Llei especial 1989 relativa a les institucions brussel·leses)</a:t>
            </a:r>
            <a:endParaRPr lang="ca-ES" dirty="0" smtClean="0">
              <a:effectLst/>
            </a:endParaRPr>
          </a:p>
          <a:p>
            <a:pPr lvl="1"/>
            <a:r>
              <a:rPr lang="ca-ES" dirty="0" smtClean="0"/>
              <a:t>Reforma </a:t>
            </a:r>
            <a:r>
              <a:rPr lang="ca-ES" dirty="0"/>
              <a:t>constitucional de 1994: Article 1, “Bèlgica és un Estat federal”</a:t>
            </a:r>
            <a:endParaRPr lang="ca-ES" dirty="0" smtClean="0">
              <a:effectLst/>
            </a:endParaRPr>
          </a:p>
          <a:p>
            <a:r>
              <a:rPr lang="ca-ES" dirty="0"/>
              <a:t>Població superior a 10 milions d'habitants : distribució de la primera llengua : neerlandès 56%; francès 41%; alemany 1,5 %.</a:t>
            </a:r>
            <a:endParaRPr lang="ca-ES" dirty="0" smtClean="0">
              <a:effectLst/>
            </a:endParaRPr>
          </a:p>
          <a:p>
            <a:r>
              <a:rPr lang="ca-ES" dirty="0"/>
              <a:t>Bilingüisme o poliglotisme de la població:16,5% dels flamencs declaren conèixer bé el francès (un 50% el comprèn i parla); un 7 % dels francòfons es declaren usuaris habituals del neerlandès.</a:t>
            </a:r>
            <a:endParaRPr lang="ca-ES" dirty="0" smtClean="0">
              <a:effectLst/>
            </a:endParaRPr>
          </a:p>
          <a:p>
            <a:endParaRPr lang="ca-ES" dirty="0"/>
          </a:p>
        </p:txBody>
      </p:sp>
    </p:spTree>
    <p:extLst>
      <p:ext uri="{BB962C8B-B14F-4D97-AF65-F5344CB8AC3E}">
        <p14:creationId xmlns:p14="http://schemas.microsoft.com/office/powerpoint/2010/main" val="408732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ca-ES" sz="4000" b="1" dirty="0"/>
              <a:t>4. ELEMENTS GENERALS DEL MODEL LINGÜÍSTIC BELGA</a:t>
            </a:r>
            <a:r>
              <a:rPr lang="ca-ES" dirty="0" smtClean="0">
                <a:effectLst/>
              </a:rPr>
              <a:t/>
            </a:r>
            <a:br>
              <a:rPr lang="ca-ES" dirty="0" smtClean="0">
                <a:effectLst/>
              </a:rPr>
            </a:br>
            <a:endParaRPr lang="ca-ES" dirty="0"/>
          </a:p>
        </p:txBody>
      </p:sp>
      <p:sp>
        <p:nvSpPr>
          <p:cNvPr id="3" name="Marcador de contenido 2"/>
          <p:cNvSpPr>
            <a:spLocks noGrp="1"/>
          </p:cNvSpPr>
          <p:nvPr>
            <p:ph idx="1"/>
          </p:nvPr>
        </p:nvSpPr>
        <p:spPr/>
        <p:txBody>
          <a:bodyPr>
            <a:normAutofit fontScale="77500" lnSpcReduction="20000"/>
          </a:bodyPr>
          <a:lstStyle/>
          <a:p>
            <a:r>
              <a:rPr lang="ca-ES" dirty="0"/>
              <a:t>Article 30 CB: reconeixement de la</a:t>
            </a:r>
            <a:r>
              <a:rPr lang="ca-ES" b="1" dirty="0"/>
              <a:t> llibertat de llengua</a:t>
            </a:r>
            <a:r>
              <a:rPr lang="ca-ES" dirty="0"/>
              <a:t>: caràcter facultatiu de les llengües utilitzades (concepte de</a:t>
            </a:r>
            <a:r>
              <a:rPr lang="ca-ES" b="1" dirty="0"/>
              <a:t> “</a:t>
            </a:r>
            <a:r>
              <a:rPr lang="ca-ES" b="1" i="1" dirty="0"/>
              <a:t>les </a:t>
            </a:r>
            <a:r>
              <a:rPr lang="ca-ES" b="1" i="1" dirty="0" err="1"/>
              <a:t>langues</a:t>
            </a:r>
            <a:r>
              <a:rPr lang="ca-ES" b="1" i="1" dirty="0"/>
              <a:t> </a:t>
            </a:r>
            <a:r>
              <a:rPr lang="ca-ES" b="1" i="1" dirty="0" err="1"/>
              <a:t>usitées</a:t>
            </a:r>
            <a:r>
              <a:rPr lang="ca-ES" b="1" i="1" dirty="0"/>
              <a:t> en </a:t>
            </a:r>
            <a:r>
              <a:rPr lang="ca-ES" b="1" i="1" dirty="0" err="1"/>
              <a:t>Belgique</a:t>
            </a:r>
            <a:r>
              <a:rPr lang="ca-ES" b="1" dirty="0"/>
              <a:t>”</a:t>
            </a:r>
            <a:r>
              <a:rPr lang="ca-ES" dirty="0"/>
              <a:t>), amb la precisió que pot limitar-se en atribuir al legislador la regulació de l'ús lingüístic pel que fa als</a:t>
            </a:r>
            <a:r>
              <a:rPr lang="ca-ES" b="1" dirty="0"/>
              <a:t> “actes de l'autoritat pública i els afers judicials”.</a:t>
            </a:r>
            <a:endParaRPr lang="ca-ES" dirty="0" smtClean="0">
              <a:effectLst/>
            </a:endParaRPr>
          </a:p>
          <a:p>
            <a:r>
              <a:rPr lang="ca-ES" dirty="0" smtClean="0"/>
              <a:t>Arts 10 i 11 CB: principi d'igualtat i</a:t>
            </a:r>
            <a:r>
              <a:rPr lang="ca-ES" b="1" dirty="0" smtClean="0"/>
              <a:t> prohibició de discriminació </a:t>
            </a:r>
            <a:r>
              <a:rPr lang="ca-ES" dirty="0" smtClean="0"/>
              <a:t>en el gaudi de drets i llibertats (judici de </a:t>
            </a:r>
            <a:r>
              <a:rPr lang="ca-ES" dirty="0" err="1" smtClean="0"/>
              <a:t>raonabilitat</a:t>
            </a:r>
            <a:r>
              <a:rPr lang="ca-ES" dirty="0" smtClean="0"/>
              <a:t> i proporcionalitat de les distincions del legislador en raó de la llengua)</a:t>
            </a:r>
            <a:endParaRPr lang="ca-ES" dirty="0" smtClean="0">
              <a:effectLst/>
            </a:endParaRPr>
          </a:p>
          <a:p>
            <a:r>
              <a:rPr lang="ca-ES" b="1" dirty="0" smtClean="0"/>
              <a:t>3 </a:t>
            </a:r>
            <a:r>
              <a:rPr lang="ca-ES" b="1" dirty="0"/>
              <a:t>llengües nacionals</a:t>
            </a:r>
            <a:r>
              <a:rPr lang="ca-ES" dirty="0"/>
              <a:t> legalment reconegudes el nivell federal, sense una declaració constitucional explícita (disposició final sobre les “Llengües de la Constitució”, text autèntic)</a:t>
            </a:r>
            <a:endParaRPr lang="ca-ES" dirty="0" smtClean="0">
              <a:effectLst/>
            </a:endParaRPr>
          </a:p>
          <a:p>
            <a:r>
              <a:rPr lang="ca-ES" dirty="0"/>
              <a:t>Article 4 CB: establiment de quatre </a:t>
            </a:r>
            <a:r>
              <a:rPr lang="ca-ES" b="1" dirty="0"/>
              <a:t>regions lingüístiques</a:t>
            </a:r>
            <a:r>
              <a:rPr lang="ca-ES" dirty="0"/>
              <a:t> (determinació indirecta de l'oficialitat lingüística) : principi d'unilingüisme regional i de bilingüisme de la Regió de la capital)</a:t>
            </a:r>
            <a:endParaRPr lang="ca-ES" dirty="0" smtClean="0">
              <a:effectLst/>
            </a:endParaRPr>
          </a:p>
          <a:p>
            <a:r>
              <a:rPr lang="ca-ES" dirty="0"/>
              <a:t>Article 129 CB: </a:t>
            </a:r>
            <a:r>
              <a:rPr lang="ca-ES" b="1" dirty="0"/>
              <a:t>competències</a:t>
            </a:r>
            <a:r>
              <a:rPr lang="ca-ES" dirty="0"/>
              <a:t> lingüístiques d'atribució a les </a:t>
            </a:r>
            <a:r>
              <a:rPr lang="ca-ES" b="1" dirty="0"/>
              <a:t>comunitats</a:t>
            </a:r>
            <a:r>
              <a:rPr lang="ca-ES" dirty="0"/>
              <a:t> (exclou els municipis amb règim especial i les institucions estatals, poder judicial). </a:t>
            </a:r>
            <a:endParaRPr lang="ca-ES" dirty="0" smtClean="0">
              <a:effectLst/>
            </a:endParaRPr>
          </a:p>
          <a:p>
            <a:endParaRPr lang="ca-ES" dirty="0"/>
          </a:p>
        </p:txBody>
      </p:sp>
    </p:spTree>
    <p:extLst>
      <p:ext uri="{BB962C8B-B14F-4D97-AF65-F5344CB8AC3E}">
        <p14:creationId xmlns:p14="http://schemas.microsoft.com/office/powerpoint/2010/main" val="97249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ca-ES" dirty="0" smtClean="0">
                <a:effectLst/>
              </a:rPr>
              <a:t/>
            </a:r>
            <a:br>
              <a:rPr lang="ca-ES" dirty="0" smtClean="0">
                <a:effectLst/>
              </a:rPr>
            </a:br>
            <a:r>
              <a:rPr lang="ca-ES" sz="4000" dirty="0" smtClean="0">
                <a:effectLst/>
              </a:rPr>
              <a:t/>
            </a:r>
            <a:br>
              <a:rPr lang="ca-ES" sz="4000" dirty="0" smtClean="0">
                <a:effectLst/>
              </a:rPr>
            </a:br>
            <a:r>
              <a:rPr lang="ca-ES" sz="4000" b="1" dirty="0" smtClean="0"/>
              <a:t>5</a:t>
            </a:r>
            <a:r>
              <a:rPr lang="ca-ES" sz="4000" b="1" dirty="0"/>
              <a:t>. PODER JUDICIAL ÚNIC, DE COMPETÈNCIA FEDERAL </a:t>
            </a:r>
            <a:r>
              <a:rPr lang="ca-ES" sz="4000" dirty="0" smtClean="0">
                <a:effectLst/>
              </a:rPr>
              <a:t/>
            </a:r>
            <a:br>
              <a:rPr lang="ca-ES" sz="4000" dirty="0" smtClean="0">
                <a:effectLst/>
              </a:rPr>
            </a:br>
            <a:endParaRPr lang="ca-ES" sz="4000" dirty="0"/>
          </a:p>
        </p:txBody>
      </p:sp>
      <p:sp>
        <p:nvSpPr>
          <p:cNvPr id="3" name="Marcador de contenido 2"/>
          <p:cNvSpPr>
            <a:spLocks noGrp="1"/>
          </p:cNvSpPr>
          <p:nvPr>
            <p:ph idx="1"/>
          </p:nvPr>
        </p:nvSpPr>
        <p:spPr/>
        <p:txBody>
          <a:bodyPr>
            <a:normAutofit fontScale="92500" lnSpcReduction="10000"/>
          </a:bodyPr>
          <a:lstStyle/>
          <a:p>
            <a:r>
              <a:rPr lang="ca-ES" dirty="0"/>
              <a:t>La justícia continua essent, després del procés de </a:t>
            </a:r>
            <a:r>
              <a:rPr lang="ca-ES" dirty="0" err="1"/>
              <a:t>federalització</a:t>
            </a:r>
            <a:r>
              <a:rPr lang="ca-ES" dirty="0"/>
              <a:t> culminat l’any 1994, un àmbit de competència exclusiva de l’Estat (país federal o descentralitzat políticament amb un poder judicial únic). </a:t>
            </a:r>
            <a:endParaRPr lang="ca-ES" dirty="0" smtClean="0">
              <a:effectLst/>
            </a:endParaRPr>
          </a:p>
          <a:p>
            <a:r>
              <a:rPr lang="ca-ES" dirty="0" smtClean="0"/>
              <a:t>El </a:t>
            </a:r>
            <a:r>
              <a:rPr lang="ca-ES" dirty="0" smtClean="0"/>
              <a:t>manteniment d’aquest poder unitari en el marc d’un estat molt descentralitzat provoca certs desajustos i és objecte de reivindicacions competencials de la part flamenca.</a:t>
            </a:r>
            <a:endParaRPr lang="ca-ES" u="none" strike="noStrike" dirty="0" smtClean="0">
              <a:effectLst/>
            </a:endParaRPr>
          </a:p>
          <a:p>
            <a:r>
              <a:rPr lang="ca-ES" dirty="0" smtClean="0"/>
              <a:t>Tanmateix</a:t>
            </a:r>
            <a:r>
              <a:rPr lang="ca-ES" dirty="0"/>
              <a:t>, la solució consolidada </a:t>
            </a:r>
            <a:r>
              <a:rPr lang="ca-ES" dirty="0" smtClean="0"/>
              <a:t>legalment des </a:t>
            </a:r>
            <a:r>
              <a:rPr lang="ca-ES" dirty="0"/>
              <a:t>de l’any 1935 </a:t>
            </a:r>
            <a:r>
              <a:rPr lang="ca-ES" dirty="0" smtClean="0"/>
              <a:t>ha </a:t>
            </a:r>
            <a:r>
              <a:rPr lang="ca-ES" dirty="0"/>
              <a:t>permès, en certa mesura, un funcionament de la justícia adaptat a la coexistència de les diferents comunitats.</a:t>
            </a:r>
            <a:endParaRPr lang="ca-ES" u="none" strike="noStrike" dirty="0" smtClean="0">
              <a:effectLst/>
            </a:endParaRPr>
          </a:p>
          <a:p>
            <a:pPr marL="0" indent="0">
              <a:buNone/>
            </a:pPr>
            <a:r>
              <a:rPr lang="ca-ES" dirty="0" smtClean="0">
                <a:effectLst/>
              </a:rPr>
              <a:t/>
            </a:r>
            <a:br>
              <a:rPr lang="ca-ES" dirty="0" smtClean="0">
                <a:effectLst/>
              </a:rPr>
            </a:br>
            <a:r>
              <a:rPr lang="ca-ES" dirty="0" smtClean="0">
                <a:effectLst/>
              </a:rPr>
              <a:t/>
            </a:r>
            <a:br>
              <a:rPr lang="ca-ES" dirty="0" smtClean="0">
                <a:effectLst/>
              </a:rPr>
            </a:br>
            <a:endParaRPr lang="ca-ES" dirty="0" smtClean="0">
              <a:effectLst/>
            </a:endParaRPr>
          </a:p>
          <a:p>
            <a:endParaRPr lang="ca-ES" dirty="0"/>
          </a:p>
        </p:txBody>
      </p:sp>
    </p:spTree>
    <p:extLst>
      <p:ext uri="{BB962C8B-B14F-4D97-AF65-F5344CB8AC3E}">
        <p14:creationId xmlns:p14="http://schemas.microsoft.com/office/powerpoint/2010/main" val="2795960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smtClean="0"/>
              <a:t/>
            </a:r>
            <a:br>
              <a:rPr lang="es-ES" sz="4000" b="1" dirty="0" smtClean="0"/>
            </a:br>
            <a:r>
              <a:rPr lang="es-ES" sz="4000" b="1" dirty="0" smtClean="0"/>
              <a:t>6</a:t>
            </a:r>
            <a:r>
              <a:rPr lang="es-ES" sz="4000" b="1" dirty="0"/>
              <a:t>. PRINCIPIS BÀSICS DE REGULACIÓ LINGÜÍSTICA DE LA JUSTÍCIA</a:t>
            </a:r>
            <a:r>
              <a:rPr lang="es-ES" dirty="0" smtClean="0">
                <a:effectLst/>
              </a:rPr>
              <a:t/>
            </a:r>
            <a:br>
              <a:rPr lang="es-ES" dirty="0" smtClean="0">
                <a:effectLst/>
              </a:rPr>
            </a:br>
            <a:endParaRPr lang="ca-ES" dirty="0"/>
          </a:p>
        </p:txBody>
      </p:sp>
      <p:sp>
        <p:nvSpPr>
          <p:cNvPr id="3" name="Marcador de contenido 2"/>
          <p:cNvSpPr>
            <a:spLocks noGrp="1"/>
          </p:cNvSpPr>
          <p:nvPr>
            <p:ph idx="1"/>
          </p:nvPr>
        </p:nvSpPr>
        <p:spPr/>
        <p:txBody>
          <a:bodyPr>
            <a:normAutofit fontScale="77500" lnSpcReduction="20000"/>
          </a:bodyPr>
          <a:lstStyle/>
          <a:p>
            <a:pPr marL="0" indent="0">
              <a:buNone/>
            </a:pPr>
            <a:r>
              <a:rPr lang="ca-ES" dirty="0"/>
              <a:t>La determinació de la competència de la major part dels tribunals té en compte la naturalesa del litigi (competència material) i la localització del tribunal (competència territorial). D'aquesta manera, el règim lingüístic de la justícia s'articula a partir de dos principis bàsics:</a:t>
            </a:r>
            <a:endParaRPr lang="ca-ES" dirty="0" smtClean="0">
              <a:effectLst/>
            </a:endParaRPr>
          </a:p>
          <a:p>
            <a:r>
              <a:rPr lang="ca-ES" dirty="0"/>
              <a:t>El principi de </a:t>
            </a:r>
            <a:r>
              <a:rPr lang="ca-ES" b="1" dirty="0"/>
              <a:t>territorialitat lingüística</a:t>
            </a:r>
            <a:r>
              <a:rPr lang="ca-ES" dirty="0"/>
              <a:t>, que determina l’</a:t>
            </a:r>
            <a:r>
              <a:rPr lang="ca-ES" b="1" dirty="0"/>
              <a:t>unilingüisme dels tribunals </a:t>
            </a:r>
            <a:r>
              <a:rPr lang="ca-ES" dirty="0"/>
              <a:t>a Flandes (neerlandès), </a:t>
            </a:r>
            <a:r>
              <a:rPr lang="ca-ES" dirty="0" err="1"/>
              <a:t>Valònia</a:t>
            </a:r>
            <a:r>
              <a:rPr lang="ca-ES" dirty="0"/>
              <a:t> (francès) i dins la Regió de llengua alemanya. </a:t>
            </a:r>
            <a:endParaRPr lang="ca-ES" dirty="0" smtClean="0">
              <a:effectLst/>
            </a:endParaRPr>
          </a:p>
          <a:p>
            <a:r>
              <a:rPr lang="ca-ES" dirty="0"/>
              <a:t>Principi d'</a:t>
            </a:r>
            <a:r>
              <a:rPr lang="ca-ES" b="1" dirty="0"/>
              <a:t>igualtat de les llengües,</a:t>
            </a:r>
            <a:r>
              <a:rPr lang="ca-ES" dirty="0"/>
              <a:t> total entre el francès i el neerlandès; i que tractarà d’estendre’s parcialment a l’ús de la llengua alemanya. </a:t>
            </a:r>
            <a:endParaRPr lang="ca-ES" dirty="0" smtClean="0">
              <a:effectLst/>
            </a:endParaRPr>
          </a:p>
          <a:p>
            <a:r>
              <a:rPr lang="ca-ES" dirty="0"/>
              <a:t>Aquest dos principis es concreten mitjançant la regulació i les mesures (variables segons les regles d'organització lingüística de la justícia) relatives a dos aspectes: </a:t>
            </a:r>
            <a:endParaRPr lang="ca-ES" dirty="0" smtClean="0">
              <a:effectLst/>
            </a:endParaRPr>
          </a:p>
          <a:p>
            <a:pPr lvl="1"/>
            <a:r>
              <a:rPr lang="ca-ES" dirty="0"/>
              <a:t>els criteris de determinació de la </a:t>
            </a:r>
            <a:r>
              <a:rPr lang="ca-ES" b="1" dirty="0"/>
              <a:t>llengua del procediment</a:t>
            </a:r>
            <a:endParaRPr lang="ca-ES" u="none" strike="noStrike" dirty="0" smtClean="0">
              <a:effectLst/>
            </a:endParaRPr>
          </a:p>
          <a:p>
            <a:pPr lvl="1"/>
            <a:r>
              <a:rPr lang="ca-ES" b="1" dirty="0"/>
              <a:t>la garantia individual </a:t>
            </a:r>
            <a:r>
              <a:rPr lang="ca-ES" dirty="0"/>
              <a:t>d'utilització de la </a:t>
            </a:r>
            <a:r>
              <a:rPr lang="ca-ES" b="1" dirty="0"/>
              <a:t>llengua nacional </a:t>
            </a:r>
            <a:r>
              <a:rPr lang="ca-ES" b="1" dirty="0" smtClean="0"/>
              <a:t>pròpia </a:t>
            </a:r>
            <a:r>
              <a:rPr lang="ca-ES" dirty="0" smtClean="0"/>
              <a:t>del </a:t>
            </a:r>
            <a:r>
              <a:rPr lang="ca-ES" dirty="0" err="1" smtClean="0"/>
              <a:t>justiciable</a:t>
            </a:r>
            <a:endParaRPr lang="ca-ES" u="none" strike="noStrike" dirty="0" smtClean="0">
              <a:effectLst/>
            </a:endParaRPr>
          </a:p>
          <a:p>
            <a:r>
              <a:rPr lang="ca-ES" dirty="0"/>
              <a:t>Tanmateix, les reglamentacions lingüístiques aplicables a les distintes jurisdiccions presenta una major </a:t>
            </a:r>
            <a:r>
              <a:rPr lang="ca-ES" dirty="0" smtClean="0"/>
              <a:t>complexitat.</a:t>
            </a:r>
            <a:endParaRPr lang="ca-ES" u="none" strike="noStrike" dirty="0" smtClean="0">
              <a:effectLst/>
            </a:endParaRPr>
          </a:p>
          <a:p>
            <a:endParaRPr lang="ca-ES" dirty="0"/>
          </a:p>
        </p:txBody>
      </p:sp>
    </p:spTree>
    <p:extLst>
      <p:ext uri="{BB962C8B-B14F-4D97-AF65-F5344CB8AC3E}">
        <p14:creationId xmlns:p14="http://schemas.microsoft.com/office/powerpoint/2010/main" val="579454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4000" b="1" dirty="0" smtClean="0"/>
              <a:t/>
            </a:r>
            <a:br>
              <a:rPr lang="es-ES" sz="4000" b="1" dirty="0" smtClean="0"/>
            </a:br>
            <a:r>
              <a:rPr lang="es-ES" sz="4000" b="1" dirty="0" smtClean="0"/>
              <a:t>7</a:t>
            </a:r>
            <a:r>
              <a:rPr lang="es-ES" sz="4000" b="1" dirty="0"/>
              <a:t>. LA LLENGUA EN ELS TRIBUNALS SUPERIORS: TRIBUNAL DE CASSACIÓ </a:t>
            </a:r>
            <a:r>
              <a:rPr lang="es-ES" u="none" strike="noStrike" dirty="0" smtClean="0">
                <a:effectLst/>
              </a:rPr>
              <a:t/>
            </a:r>
            <a:br>
              <a:rPr lang="es-ES" u="none" strike="noStrike" dirty="0" smtClean="0">
                <a:effectLst/>
              </a:rPr>
            </a:br>
            <a:endParaRPr lang="ca-ES" dirty="0"/>
          </a:p>
        </p:txBody>
      </p:sp>
      <p:sp>
        <p:nvSpPr>
          <p:cNvPr id="3" name="Marcador de contenido 2"/>
          <p:cNvSpPr>
            <a:spLocks noGrp="1"/>
          </p:cNvSpPr>
          <p:nvPr>
            <p:ph idx="1"/>
          </p:nvPr>
        </p:nvSpPr>
        <p:spPr/>
        <p:txBody>
          <a:bodyPr>
            <a:normAutofit fontScale="62500" lnSpcReduction="20000"/>
          </a:bodyPr>
          <a:lstStyle/>
          <a:p>
            <a:pPr marL="0" indent="0">
              <a:buNone/>
            </a:pPr>
            <a:r>
              <a:rPr lang="ca-ES" dirty="0"/>
              <a:t>El règim lingüístic dels tribunals superiors (amb jurisdicció d'àmbit </a:t>
            </a:r>
            <a:r>
              <a:rPr lang="ca-ES" dirty="0" err="1"/>
              <a:t>supraregional</a:t>
            </a:r>
            <a:r>
              <a:rPr lang="ca-ES" dirty="0"/>
              <a:t> o federal, competents sobre determinats tipus d'assumptes amb independència de la seva localització territorial) es fonamenta en la “llibertat de la llengua nacional”, tot i que amb limitacions.</a:t>
            </a:r>
            <a:endParaRPr lang="ca-ES" u="none" strike="noStrike" dirty="0" smtClean="0">
              <a:effectLst/>
            </a:endParaRPr>
          </a:p>
          <a:p>
            <a:pPr marL="0" indent="0">
              <a:buNone/>
            </a:pPr>
            <a:r>
              <a:rPr lang="ca-ES" dirty="0" smtClean="0"/>
              <a:t>TRIBUNAL DE CASSACIÓ: </a:t>
            </a:r>
            <a:endParaRPr lang="ca-ES" u="none" strike="noStrike" dirty="0" smtClean="0">
              <a:effectLst/>
            </a:endParaRPr>
          </a:p>
          <a:p>
            <a:r>
              <a:rPr lang="ca-ES" dirty="0"/>
              <a:t>L</a:t>
            </a:r>
            <a:r>
              <a:rPr lang="ca-ES" dirty="0" smtClean="0"/>
              <a:t>a </a:t>
            </a:r>
            <a:r>
              <a:rPr lang="ca-ES" b="1" dirty="0"/>
              <a:t>llengua del procediment</a:t>
            </a:r>
            <a:r>
              <a:rPr lang="ca-ES" dirty="0"/>
              <a:t> és la llengua de la resolució objecte del recurs (art. 27 Llei 1935): l'aplicació de la mateixa llengua al conjunt de les actuacions justifica perllongar-ne l'ús en la instància </a:t>
            </a:r>
            <a:r>
              <a:rPr lang="ca-ES" dirty="0" smtClean="0"/>
              <a:t>superior.</a:t>
            </a:r>
            <a:endParaRPr lang="ca-ES" u="none" strike="noStrike" dirty="0" smtClean="0">
              <a:effectLst/>
            </a:endParaRPr>
          </a:p>
          <a:p>
            <a:r>
              <a:rPr lang="ca-ES" dirty="0"/>
              <a:t>T</a:t>
            </a:r>
            <a:r>
              <a:rPr lang="ca-ES" dirty="0" smtClean="0"/>
              <a:t>anmateix</a:t>
            </a:r>
            <a:r>
              <a:rPr lang="ca-ES" dirty="0"/>
              <a:t>, el </a:t>
            </a:r>
            <a:r>
              <a:rPr lang="ca-ES" b="1" dirty="0"/>
              <a:t>recurrent</a:t>
            </a:r>
            <a:r>
              <a:rPr lang="ca-ES" dirty="0"/>
              <a:t> </a:t>
            </a:r>
            <a:r>
              <a:rPr lang="ca-ES" b="1" dirty="0"/>
              <a:t>pot utilitzar la seva llengua </a:t>
            </a:r>
            <a:r>
              <a:rPr lang="ca-ES" dirty="0"/>
              <a:t>(nacional), que no ha de ser coincident amb la primera (art. 30 Llei 1935, modificat per la Llei de 3 de maig 2003, art. 54, per tal de preveure que si el magistrat no comprèn la llengua de les parts o d'una d'elles pot ésser assistit per un intèrpret jurat i, inversament, si és la part qui no comprèn la llengua del procediment, és assistida per un traductor jurat que traduirà totes les declaracions verbals</a:t>
            </a:r>
            <a:r>
              <a:rPr lang="ca-ES" dirty="0" smtClean="0"/>
              <a:t>).</a:t>
            </a:r>
            <a:endParaRPr lang="ca-ES" u="none" strike="noStrike" dirty="0" smtClean="0">
              <a:effectLst/>
            </a:endParaRPr>
          </a:p>
          <a:p>
            <a:r>
              <a:rPr lang="ca-ES" dirty="0"/>
              <a:t>A</a:t>
            </a:r>
            <a:r>
              <a:rPr lang="ca-ES" dirty="0" smtClean="0"/>
              <a:t>questa </a:t>
            </a:r>
            <a:r>
              <a:rPr lang="ca-ES" dirty="0"/>
              <a:t>llibertat lingüística és susceptible de limitacions, en cas de l'ús de la </a:t>
            </a:r>
            <a:r>
              <a:rPr lang="ca-ES" b="1" dirty="0"/>
              <a:t>llengua alemanya:</a:t>
            </a:r>
            <a:r>
              <a:rPr lang="ca-ES" dirty="0"/>
              <a:t> </a:t>
            </a:r>
            <a:endParaRPr lang="ca-ES" u="none" strike="noStrike" dirty="0" smtClean="0">
              <a:effectLst/>
            </a:endParaRPr>
          </a:p>
          <a:p>
            <a:pPr lvl="1"/>
            <a:r>
              <a:rPr lang="ca-ES" dirty="0" smtClean="0"/>
              <a:t>en </a:t>
            </a:r>
            <a:r>
              <a:rPr lang="ca-ES" dirty="0"/>
              <a:t>l'àmbit civil, si el litigi prové del tribunal de 1a instància </a:t>
            </a:r>
            <a:r>
              <a:rPr lang="ca-ES" dirty="0" err="1"/>
              <a:t>d'Eupen</a:t>
            </a:r>
            <a:r>
              <a:rPr lang="ca-ES" dirty="0"/>
              <a:t>, el recurs </a:t>
            </a:r>
            <a:r>
              <a:rPr lang="ca-ES" dirty="0" err="1"/>
              <a:t>cassacional</a:t>
            </a:r>
            <a:r>
              <a:rPr lang="ca-ES" dirty="0"/>
              <a:t> es pot interposar en alemany, però no es té dret a què la llengua de procediment sigui l'alemany (president del tribunal ho </a:t>
            </a:r>
            <a:r>
              <a:rPr lang="ca-ES" dirty="0" err="1"/>
              <a:t>ordenaetermina</a:t>
            </a:r>
            <a:r>
              <a:rPr lang="ca-ES" dirty="0"/>
              <a:t> des de l'inici)</a:t>
            </a:r>
            <a:endParaRPr lang="ca-ES" u="none" strike="noStrike" dirty="0" smtClean="0">
              <a:effectLst/>
            </a:endParaRPr>
          </a:p>
          <a:p>
            <a:pPr lvl="1"/>
            <a:r>
              <a:rPr lang="ca-ES" dirty="0" smtClean="0"/>
              <a:t> </a:t>
            </a:r>
            <a:r>
              <a:rPr lang="ca-ES" dirty="0"/>
              <a:t>en l'àmbit penal, en canvi, totes les parts en el judici poden triar redactar els recursos, peticions o al·legacions en francès, neerlandès o en alemany.</a:t>
            </a:r>
            <a:endParaRPr lang="ca-ES" dirty="0" smtClean="0">
              <a:effectLst/>
            </a:endParaRPr>
          </a:p>
          <a:p>
            <a:r>
              <a:rPr lang="ca-ES" dirty="0"/>
              <a:t>L</a:t>
            </a:r>
            <a:r>
              <a:rPr lang="ca-ES" dirty="0" smtClean="0"/>
              <a:t>es </a:t>
            </a:r>
            <a:r>
              <a:rPr lang="ca-ES" b="1" dirty="0"/>
              <a:t>sentències</a:t>
            </a:r>
            <a:r>
              <a:rPr lang="ca-ES" dirty="0"/>
              <a:t> es tradueixen a les altres llengües </a:t>
            </a:r>
            <a:r>
              <a:rPr lang="ca-ES" dirty="0" smtClean="0"/>
              <a:t>nacionals.</a:t>
            </a:r>
            <a:endParaRPr lang="ca-ES" dirty="0" smtClean="0">
              <a:effectLst/>
            </a:endParaRPr>
          </a:p>
          <a:p>
            <a:endParaRPr lang="ca-ES" dirty="0"/>
          </a:p>
        </p:txBody>
      </p:sp>
    </p:spTree>
    <p:extLst>
      <p:ext uri="{BB962C8B-B14F-4D97-AF65-F5344CB8AC3E}">
        <p14:creationId xmlns:p14="http://schemas.microsoft.com/office/powerpoint/2010/main" val="508725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ca-ES" sz="3600" b="1" dirty="0"/>
              <a:t>8. </a:t>
            </a:r>
            <a:r>
              <a:rPr lang="ca-ES" sz="3600" b="1" dirty="0" smtClean="0"/>
              <a:t>LA LLENGUA EN ELS TRIBUNALS SUPERIORS: CONSELL </a:t>
            </a:r>
            <a:r>
              <a:rPr lang="ca-ES" sz="3600" b="1" dirty="0"/>
              <a:t>D'ESTAT </a:t>
            </a:r>
            <a:r>
              <a:rPr lang="ca-ES" u="none" strike="noStrike" dirty="0" smtClean="0">
                <a:effectLst/>
              </a:rPr>
              <a:t/>
            </a:r>
            <a:br>
              <a:rPr lang="ca-ES" u="none" strike="noStrike" dirty="0" smtClean="0">
                <a:effectLst/>
              </a:rPr>
            </a:br>
            <a:endParaRPr lang="ca-ES" dirty="0"/>
          </a:p>
        </p:txBody>
      </p:sp>
      <p:sp>
        <p:nvSpPr>
          <p:cNvPr id="3" name="Marcador de contenido 2"/>
          <p:cNvSpPr>
            <a:spLocks noGrp="1"/>
          </p:cNvSpPr>
          <p:nvPr>
            <p:ph idx="1"/>
          </p:nvPr>
        </p:nvSpPr>
        <p:spPr/>
        <p:txBody>
          <a:bodyPr>
            <a:normAutofit fontScale="70000" lnSpcReduction="20000"/>
          </a:bodyPr>
          <a:lstStyle/>
          <a:p>
            <a:pPr marL="0" indent="0">
              <a:buNone/>
            </a:pPr>
            <a:r>
              <a:rPr lang="ca-ES" dirty="0"/>
              <a:t>Composició paritària entre consellers francòfons i </a:t>
            </a:r>
            <a:r>
              <a:rPr lang="ca-ES" dirty="0" err="1"/>
              <a:t>neerlandòfons</a:t>
            </a:r>
            <a:r>
              <a:rPr lang="ca-ES" dirty="0"/>
              <a:t>. No se li aplica la regulació de la Llei 1935 (arts. 51 a 68 Lleis coordinades sobre el Consell d'Estat de 12 de gener 1973, amb modificacions). Amb caràcter general, regeix la llengua del demandant com a llengua del procediment</a:t>
            </a:r>
            <a:r>
              <a:rPr lang="ca-ES" dirty="0" smtClean="0"/>
              <a:t>. Les </a:t>
            </a:r>
            <a:r>
              <a:rPr lang="ca-ES" dirty="0"/>
              <a:t>regles d'utilització de les llengües varien també segons el tipus de </a:t>
            </a:r>
            <a:r>
              <a:rPr lang="ca-ES" dirty="0" smtClean="0"/>
              <a:t>recurs:</a:t>
            </a:r>
            <a:endParaRPr lang="ca-ES" u="none" strike="noStrike" dirty="0" smtClean="0">
              <a:effectLst/>
            </a:endParaRPr>
          </a:p>
          <a:p>
            <a:r>
              <a:rPr lang="ca-ES" dirty="0"/>
              <a:t>Quan actua com a tribunal de cassació administrativa: la llengua del recurs es determina per la </a:t>
            </a:r>
            <a:r>
              <a:rPr lang="ca-ES" b="1" dirty="0"/>
              <a:t>llengua del procediment de la instància prèvia</a:t>
            </a:r>
            <a:r>
              <a:rPr lang="ca-ES" dirty="0"/>
              <a:t> (“principi d'unilingüisme </a:t>
            </a:r>
            <a:r>
              <a:rPr lang="ca-ES" dirty="0" err="1"/>
              <a:t>decisional</a:t>
            </a:r>
            <a:r>
              <a:rPr lang="ca-ES" dirty="0" smtClean="0"/>
              <a:t>”).</a:t>
            </a:r>
            <a:endParaRPr lang="ca-ES" u="none" strike="noStrike" dirty="0" smtClean="0">
              <a:effectLst/>
            </a:endParaRPr>
          </a:p>
          <a:p>
            <a:r>
              <a:rPr lang="ca-ES" dirty="0"/>
              <a:t>Demanda d'anul·lació o suspensió d'un acte administratiu per part d'un particular: el </a:t>
            </a:r>
            <a:r>
              <a:rPr lang="ca-ES" b="1" dirty="0" err="1"/>
              <a:t>justiciable</a:t>
            </a:r>
            <a:r>
              <a:rPr lang="ca-ES" dirty="0"/>
              <a:t> tria lliurement la llengua nacional. Tanmateix, la llibertat lingüística </a:t>
            </a:r>
            <a:r>
              <a:rPr lang="ca-ES" b="1" dirty="0"/>
              <a:t>no s'estén</a:t>
            </a:r>
            <a:r>
              <a:rPr lang="ca-ES" dirty="0"/>
              <a:t> als </a:t>
            </a:r>
            <a:r>
              <a:rPr lang="ca-ES" dirty="0" err="1"/>
              <a:t>justiciables</a:t>
            </a:r>
            <a:r>
              <a:rPr lang="ca-ES" dirty="0"/>
              <a:t> amb una </a:t>
            </a:r>
            <a:r>
              <a:rPr lang="ca-ES" b="1" dirty="0"/>
              <a:t>relació especial de dret públic </a:t>
            </a:r>
            <a:r>
              <a:rPr lang="ca-ES" dirty="0"/>
              <a:t>-funcionaris, militars, etc.- que han d'utilitzar la llengua de la institució -i rol lingüístic- a què pertanyen: competència de la sala unilingüe. Igualment, en el cas de càrrecs locals (si pertanyen a </a:t>
            </a:r>
            <a:r>
              <a:rPr lang="ca-ES" dirty="0" smtClean="0"/>
              <a:t>municipis </a:t>
            </a:r>
            <a:r>
              <a:rPr lang="ca-ES" dirty="0"/>
              <a:t>de règim especial, la competència és també de la sala unilingüe).</a:t>
            </a:r>
            <a:endParaRPr lang="ca-ES" dirty="0" smtClean="0">
              <a:effectLst/>
            </a:endParaRPr>
          </a:p>
          <a:p>
            <a:r>
              <a:rPr lang="ca-ES" dirty="0"/>
              <a:t>Reformes de l'Estat 2012-14 ho flexibilitzen en cas litigis que afecten els habitants dels municipis perifèrics de </a:t>
            </a:r>
            <a:r>
              <a:rPr lang="ca-ES" dirty="0" smtClean="0"/>
              <a:t>Brussel·les</a:t>
            </a:r>
            <a:r>
              <a:rPr lang="ca-ES" dirty="0"/>
              <a:t>, que poden demanar que ho tracti l'assemblea general de la secció contenciosa, bilingüe. (Llei de 29 de juliol de 2012, , pel que fa a l'escissió dels tribunals competents sobre el districte de </a:t>
            </a:r>
            <a:r>
              <a:rPr lang="ca-ES" dirty="0" smtClean="0"/>
              <a:t>Brussel·les-</a:t>
            </a:r>
            <a:r>
              <a:rPr lang="ca-ES" dirty="0" err="1" smtClean="0"/>
              <a:t>Hal</a:t>
            </a:r>
            <a:r>
              <a:rPr lang="ca-ES" dirty="0" smtClean="0"/>
              <a:t>-</a:t>
            </a:r>
            <a:r>
              <a:rPr lang="ca-ES" dirty="0" err="1" smtClean="0"/>
              <a:t>Vilborde</a:t>
            </a:r>
            <a:r>
              <a:rPr lang="ca-ES" dirty="0" smtClean="0"/>
              <a:t>).</a:t>
            </a:r>
            <a:endParaRPr lang="ca-ES" dirty="0" smtClean="0">
              <a:effectLst/>
            </a:endParaRPr>
          </a:p>
          <a:p>
            <a:pPr marL="0" indent="0">
              <a:buNone/>
            </a:pPr>
            <a:endParaRPr lang="ca-ES" u="none" strike="noStrike" dirty="0" smtClean="0">
              <a:effectLst/>
            </a:endParaRPr>
          </a:p>
        </p:txBody>
      </p:sp>
    </p:spTree>
    <p:extLst>
      <p:ext uri="{BB962C8B-B14F-4D97-AF65-F5344CB8AC3E}">
        <p14:creationId xmlns:p14="http://schemas.microsoft.com/office/powerpoint/2010/main" val="9076537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3944</Words>
  <Application>Microsoft Office PowerPoint</Application>
  <PresentationFormat>Panorámica</PresentationFormat>
  <Paragraphs>120</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  ELS DRETS LINGÜÍSTICS A BÈLGICA  Eva Pons Universitat de Barcelona </vt:lpstr>
      <vt:lpstr>1. LA JUSTÍCIA, EN L'ORIGEN DEL MODEL LINGÜÍSTIC  </vt:lpstr>
      <vt:lpstr>  2. L'EVOLUCIÓ POSTERIOR DEL MODEL LINGÜÍSTIC  </vt:lpstr>
      <vt:lpstr> 3. LA LLENGUA EN EL PROCÉS DE REGIONALITZACIÓ I FEDERALITZACIÓ  </vt:lpstr>
      <vt:lpstr>4. ELEMENTS GENERALS DEL MODEL LINGÜÍSTIC BELGA </vt:lpstr>
      <vt:lpstr>  5. PODER JUDICIAL ÚNIC, DE COMPETÈNCIA FEDERAL  </vt:lpstr>
      <vt:lpstr> 6. PRINCIPIS BÀSICS DE REGULACIÓ LINGÜÍSTICA DE LA JUSTÍCIA </vt:lpstr>
      <vt:lpstr> 7. LA LLENGUA EN ELS TRIBUNALS SUPERIORS: TRIBUNAL DE CASSACIÓ  </vt:lpstr>
      <vt:lpstr>8. LA LLENGUA EN ELS TRIBUNALS SUPERIORS: CONSELL D'ESTAT  </vt:lpstr>
      <vt:lpstr>9. TRIBUNAL CONSTITUCIONAL  </vt:lpstr>
      <vt:lpstr>  10. EIXOS REGULACIÓ LINGÜÍSTICA DELS TRIBUNALS SUPERIORS </vt:lpstr>
      <vt:lpstr> 11. TRIBUNALS INFERIORS (COMPETÈNCIA TERRITORIAL LIMITADA) </vt:lpstr>
      <vt:lpstr> 12. L'EXPRESSIÓ DE LA REGLA DE L'UNILINGÜISME EN L'ÀMBIT CIVIL </vt:lpstr>
      <vt:lpstr> 13. EIXOS DE LA REGULACIÓ LINGÜÍSTICA EN L'ÀMBIT CIVIL (1) </vt:lpstr>
      <vt:lpstr>   14. EIXOS DE LA REGULACIÓ LINGÜÍSTICA EN L'ÀMBIT CIVIL (2)   </vt:lpstr>
      <vt:lpstr> 15. EIXOS DE LA REGULACIO LINGÜÍSTICA EN L'ÀMBIT PENAL (1) </vt:lpstr>
      <vt:lpstr> 16. EIXOS DE LA REGULACIO LINGÜÍSTICA EN L'ÀMBIT PENAL (2) </vt:lpstr>
      <vt:lpstr> 17. CAPACITACIÓ LINGÜÍSTICA DELS JUTGES O MAGISTRATS </vt:lpstr>
      <vt:lpstr>18. CONSIDERACIONS FINALS </vt:lpstr>
      <vt:lpstr>19. DARRER APUNT </vt:lpstr>
      <vt:lpstr>           Moltes gràcies!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ELS DRETS LINGÜÍSTICS A BÈLGICA  Eva Pons Universitat de Barcelona</dc:title>
  <dc:creator>Eva</dc:creator>
  <cp:lastModifiedBy>Eva</cp:lastModifiedBy>
  <cp:revision>34</cp:revision>
  <dcterms:created xsi:type="dcterms:W3CDTF">2018-10-19T04:42:20Z</dcterms:created>
  <dcterms:modified xsi:type="dcterms:W3CDTF">2018-11-04T08:22:05Z</dcterms:modified>
</cp:coreProperties>
</file>