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88" r:id="rId3"/>
    <p:sldId id="263" r:id="rId4"/>
    <p:sldId id="257" r:id="rId5"/>
    <p:sldId id="292" r:id="rId6"/>
    <p:sldId id="289" r:id="rId7"/>
    <p:sldId id="272" r:id="rId8"/>
    <p:sldId id="258" r:id="rId9"/>
    <p:sldId id="259" r:id="rId10"/>
    <p:sldId id="290" r:id="rId11"/>
    <p:sldId id="291" r:id="rId12"/>
    <p:sldId id="261" r:id="rId13"/>
    <p:sldId id="273" r:id="rId14"/>
    <p:sldId id="266" r:id="rId15"/>
    <p:sldId id="264" r:id="rId16"/>
    <p:sldId id="268" r:id="rId17"/>
    <p:sldId id="271" r:id="rId18"/>
    <p:sldId id="269" r:id="rId19"/>
    <p:sldId id="274" r:id="rId20"/>
    <p:sldId id="275" r:id="rId21"/>
    <p:sldId id="276" r:id="rId22"/>
    <p:sldId id="277" r:id="rId23"/>
    <p:sldId id="282" r:id="rId24"/>
    <p:sldId id="281" r:id="rId25"/>
    <p:sldId id="283" r:id="rId26"/>
    <p:sldId id="279" r:id="rId27"/>
    <p:sldId id="280" r:id="rId28"/>
    <p:sldId id="278" r:id="rId29"/>
    <p:sldId id="284" r:id="rId30"/>
    <p:sldId id="287" r:id="rId31"/>
    <p:sldId id="293" r:id="rId32"/>
    <p:sldId id="294" r:id="rId33"/>
    <p:sldId id="295" r:id="rId3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1" autoAdjust="0"/>
    <p:restoredTop sz="83598" autoAdjust="0"/>
  </p:normalViewPr>
  <p:slideViewPr>
    <p:cSldViewPr>
      <p:cViewPr>
        <p:scale>
          <a:sx n="150" d="100"/>
          <a:sy n="150" d="100"/>
        </p:scale>
        <p:origin x="-1264" y="13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898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0C02DD-4B87-445C-A37B-58C0FC281525}" type="datetimeFigureOut">
              <a:rPr lang="es-ES" smtClean="0"/>
              <a:pPr/>
              <a:t>22/10/15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88A92C-D609-4FC8-B6BE-45C907033F4D}" type="slidenum">
              <a:rPr lang="es-ES" smtClean="0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4351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8A92C-D609-4FC8-B6BE-45C907033F4D}" type="slidenum">
              <a:rPr lang="es-ES" smtClean="0"/>
              <a:pPr/>
              <a:t>1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baseline="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8A92C-D609-4FC8-B6BE-45C907033F4D}" type="slidenum">
              <a:rPr lang="es-ES" smtClean="0"/>
              <a:pPr/>
              <a:t>9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algn="just">
              <a:buNone/>
            </a:pP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8A92C-D609-4FC8-B6BE-45C907033F4D}" type="slidenum">
              <a:rPr lang="es-ES" smtClean="0"/>
              <a:pPr/>
              <a:t>12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8A92C-D609-4FC8-B6BE-45C907033F4D}" type="slidenum">
              <a:rPr lang="es-ES" smtClean="0"/>
              <a:pPr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11739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8A92C-D609-4FC8-B6BE-45C907033F4D}" type="slidenum">
              <a:rPr lang="es-ES" smtClean="0"/>
              <a:pPr/>
              <a:t>26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718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D0CE0-8BFC-4E5A-A823-83A4C88CCC19}" type="datetime1">
              <a:rPr lang="es-ES" smtClean="0"/>
              <a:pPr/>
              <a:t>22/10/15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B3B51-68E3-4E56-ABC3-65B8986F720B}" type="slidenum">
              <a:rPr lang="es-ES" smtClean="0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B82BB-5313-4FC8-889E-044BDB4E223A}" type="datetime1">
              <a:rPr lang="es-ES" smtClean="0"/>
              <a:pPr/>
              <a:t>22/10/15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B3B51-68E3-4E56-ABC3-65B8986F720B}" type="slidenum">
              <a:rPr lang="es-ES" smtClean="0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517B6-DB3B-47A7-9772-2D5440F0A338}" type="datetime1">
              <a:rPr lang="es-ES" smtClean="0"/>
              <a:pPr/>
              <a:t>22/10/15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B3B51-68E3-4E56-ABC3-65B8986F720B}" type="slidenum">
              <a:rPr lang="es-ES" smtClean="0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8EB28-056D-4ACB-B9BD-E316E9B5130A}" type="datetime1">
              <a:rPr lang="es-ES" smtClean="0"/>
              <a:pPr/>
              <a:t>22/10/15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B3B51-68E3-4E56-ABC3-65B8986F720B}" type="slidenum">
              <a:rPr lang="es-ES" smtClean="0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944F-93A4-4F75-B521-D9B8D3E90697}" type="datetime1">
              <a:rPr lang="es-ES" smtClean="0"/>
              <a:pPr/>
              <a:t>22/10/15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B3B51-68E3-4E56-ABC3-65B8986F720B}" type="slidenum">
              <a:rPr lang="es-ES" smtClean="0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ACED8-C3BB-4F84-AC6A-590A056E9A38}" type="datetime1">
              <a:rPr lang="es-ES" smtClean="0"/>
              <a:pPr/>
              <a:t>22/10/15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B3B51-68E3-4E56-ABC3-65B8986F720B}" type="slidenum">
              <a:rPr lang="es-ES" smtClean="0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4A3BA-E513-4FE6-8C37-BDABE3840C9F}" type="datetime1">
              <a:rPr lang="es-ES" smtClean="0"/>
              <a:pPr/>
              <a:t>22/10/15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B3B51-68E3-4E56-ABC3-65B8986F720B}" type="slidenum">
              <a:rPr lang="es-ES" smtClean="0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B7162-E8BF-4F85-AFBC-3ABD755562B3}" type="datetime1">
              <a:rPr lang="es-ES" smtClean="0"/>
              <a:pPr/>
              <a:t>22/10/15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B3B51-68E3-4E56-ABC3-65B8986F720B}" type="slidenum">
              <a:rPr lang="es-ES" smtClean="0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7EA79-A25B-4B42-B11C-2A2B4656CFAC}" type="datetime1">
              <a:rPr lang="es-ES" smtClean="0"/>
              <a:pPr/>
              <a:t>22/10/15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B3B51-68E3-4E56-ABC3-65B8986F720B}" type="slidenum">
              <a:rPr lang="es-ES" smtClean="0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4C0B-0C6F-4650-9118-D6BF1F8E4778}" type="datetime1">
              <a:rPr lang="es-ES" smtClean="0"/>
              <a:pPr/>
              <a:t>22/10/15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B3B51-68E3-4E56-ABC3-65B8986F720B}" type="slidenum">
              <a:rPr lang="es-ES" smtClean="0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227D7-EBD8-445A-AE74-FC7695FBBBEE}" type="datetime1">
              <a:rPr lang="es-ES" smtClean="0"/>
              <a:pPr/>
              <a:t>22/10/15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B3B51-68E3-4E56-ABC3-65B8986F720B}" type="slidenum">
              <a:rPr lang="es-ES" smtClean="0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A1BF7-23D2-40BF-AE48-8D46D5BCD2A9}" type="datetime1">
              <a:rPr lang="es-ES" smtClean="0"/>
              <a:pPr/>
              <a:t>22/10/15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CB3B51-68E3-4E56-ABC3-65B8986F720B}" type="slidenum">
              <a:rPr lang="es-ES" smtClean="0"/>
              <a:pPr/>
              <a:t>‹Nr.›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42910" y="2500306"/>
            <a:ext cx="7743852" cy="1798641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“</a:t>
            </a:r>
            <a:r>
              <a:rPr lang="es-ES" i="1" u="sng" dirty="0" smtClean="0"/>
              <a:t>El </a:t>
            </a:r>
            <a:r>
              <a:rPr lang="es-ES" i="1" u="sng" dirty="0" err="1" smtClean="0"/>
              <a:t>Burka</a:t>
            </a:r>
            <a:r>
              <a:rPr lang="es-ES" i="1" u="sng" dirty="0" smtClean="0"/>
              <a:t> y la ley, situación actual y futura de su prohibición y su relación con la </a:t>
            </a:r>
            <a:r>
              <a:rPr lang="es-ES" i="1" u="sng" dirty="0" err="1" smtClean="0"/>
              <a:t>islamofobia</a:t>
            </a:r>
            <a:r>
              <a:rPr lang="es-ES" dirty="0" smtClean="0"/>
              <a:t>”</a:t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sz="2200" dirty="0"/>
              <a:t>I</a:t>
            </a:r>
            <a:r>
              <a:rPr lang="es-ES" sz="2200" dirty="0" smtClean="0"/>
              <a:t> Congreso de Derechos Humanos del </a:t>
            </a:r>
            <a:r>
              <a:rPr lang="es-ES" sz="2200" dirty="0" err="1" smtClean="0"/>
              <a:t>Consell</a:t>
            </a:r>
            <a:r>
              <a:rPr lang="es-ES" sz="2200" dirty="0" smtClean="0"/>
              <a:t> de </a:t>
            </a:r>
            <a:r>
              <a:rPr lang="es-ES" sz="2200" dirty="0" err="1" smtClean="0"/>
              <a:t>L´Advocacia</a:t>
            </a:r>
            <a:r>
              <a:rPr lang="es-ES" sz="2200" dirty="0" smtClean="0"/>
              <a:t> Catalana.</a:t>
            </a:r>
            <a:br>
              <a:rPr lang="es-ES" sz="2200" dirty="0" smtClean="0"/>
            </a:br>
            <a:r>
              <a:rPr lang="es-ES" sz="2200" dirty="0" smtClean="0"/>
              <a:t/>
            </a:r>
            <a:br>
              <a:rPr lang="es-ES" sz="2200" dirty="0" smtClean="0"/>
            </a:br>
            <a:r>
              <a:rPr lang="es-ES" sz="2200" dirty="0" smtClean="0"/>
              <a:t>23.10.2015</a:t>
            </a:r>
            <a:endParaRPr lang="es-ES" sz="2200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B3B51-68E3-4E56-ABC3-65B8986F720B}" type="slidenum">
              <a:rPr lang="es-ES" smtClean="0"/>
              <a:pPr/>
              <a:t>1</a:t>
            </a:fld>
            <a:endParaRPr lang="es-E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PROHIBICIONES EN EUROPA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BÉLGICA</a:t>
            </a:r>
          </a:p>
          <a:p>
            <a:r>
              <a:rPr lang="es-ES" dirty="0" smtClean="0"/>
              <a:t>ITALIA</a:t>
            </a:r>
          </a:p>
          <a:p>
            <a:r>
              <a:rPr lang="es-ES" dirty="0" smtClean="0"/>
              <a:t>TURQUÍA</a:t>
            </a:r>
          </a:p>
          <a:p>
            <a:r>
              <a:rPr lang="es-ES" dirty="0" smtClean="0"/>
              <a:t>REINO UNIDO-ALEMANIA-RUSIA</a:t>
            </a:r>
          </a:p>
          <a:p>
            <a:r>
              <a:rPr lang="es-ES" dirty="0" smtClean="0"/>
              <a:t>DINAMARCA</a:t>
            </a:r>
          </a:p>
          <a:p>
            <a:r>
              <a:rPr lang="es-ES" smtClean="0"/>
              <a:t>FRANCIA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B3B51-68E3-4E56-ABC3-65B8986F720B}" type="slidenum">
              <a:rPr lang="es-ES" smtClean="0"/>
              <a:pPr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3214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EL CONSEJO DE EUROPA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LA PROHIBICIÓN ATENTA CONTRA LA VIDA PRIVADA</a:t>
            </a:r>
          </a:p>
          <a:p>
            <a:r>
              <a:rPr lang="es-ES" dirty="0" smtClean="0"/>
              <a:t>REFLEJO ISLAMÓFOBO</a:t>
            </a:r>
          </a:p>
          <a:p>
            <a:r>
              <a:rPr lang="es-ES" dirty="0" smtClean="0"/>
              <a:t>NO LIBERARÍA A LAS MUJERES OPRIMIDAS</a:t>
            </a:r>
          </a:p>
          <a:p>
            <a:r>
              <a:rPr lang="es-ES" dirty="0" smtClean="0"/>
              <a:t>INCOMPATIBILIDAD CON EL CONVENIO EUROPEO DE DERECHOS HUMANOS</a:t>
            </a:r>
          </a:p>
          <a:p>
            <a:r>
              <a:rPr lang="es-ES" dirty="0" smtClean="0"/>
              <a:t>NO HAY TOLERANCIA SIN REPROCIDAD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B3B51-68E3-4E56-ABC3-65B8986F720B}" type="slidenum">
              <a:rPr lang="es-ES" smtClean="0"/>
              <a:pPr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03159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6000792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es-ES" u="sng" dirty="0" smtClean="0"/>
              <a:t>4. Sentencias del Tribunal Europeo de Derechos Humanos</a:t>
            </a:r>
          </a:p>
          <a:p>
            <a:endParaRPr lang="es-ES" sz="2000" dirty="0" smtClean="0"/>
          </a:p>
          <a:p>
            <a:r>
              <a:rPr lang="es-ES" sz="2000" dirty="0" smtClean="0"/>
              <a:t>Prohibición del velo escolar:</a:t>
            </a:r>
          </a:p>
          <a:p>
            <a:pPr lvl="1"/>
            <a:r>
              <a:rPr lang="es-ES" sz="1600" dirty="0" smtClean="0"/>
              <a:t>STEDH de 15 de febrero de 2001 (</a:t>
            </a:r>
            <a:r>
              <a:rPr lang="es-ES" sz="1600" dirty="0" err="1" smtClean="0"/>
              <a:t>Dahlab</a:t>
            </a:r>
            <a:r>
              <a:rPr lang="es-ES" sz="1600" dirty="0" smtClean="0"/>
              <a:t> contra Suiza)</a:t>
            </a:r>
          </a:p>
          <a:p>
            <a:pPr lvl="1"/>
            <a:r>
              <a:rPr lang="es-ES" sz="1600" dirty="0" smtClean="0"/>
              <a:t>STEDH de 29 de junio de 2004 (</a:t>
            </a:r>
            <a:r>
              <a:rPr lang="es-ES" sz="1600" dirty="0" err="1" smtClean="0"/>
              <a:t>Leyla</a:t>
            </a:r>
            <a:r>
              <a:rPr lang="es-ES" sz="1600" dirty="0" smtClean="0"/>
              <a:t> </a:t>
            </a:r>
            <a:r>
              <a:rPr lang="es-ES" sz="1600" dirty="0" err="1" smtClean="0"/>
              <a:t>Cahin</a:t>
            </a:r>
            <a:r>
              <a:rPr lang="es-ES" sz="1600" dirty="0" smtClean="0"/>
              <a:t> contra Turquía)</a:t>
            </a:r>
          </a:p>
          <a:p>
            <a:pPr lvl="1"/>
            <a:r>
              <a:rPr lang="es-ES" sz="1600" dirty="0" smtClean="0"/>
              <a:t>SSTEDH de 4 de diciembre de 2008 (</a:t>
            </a:r>
            <a:r>
              <a:rPr lang="es-ES" sz="1600" dirty="0" err="1" smtClean="0"/>
              <a:t>Kervanci</a:t>
            </a:r>
            <a:r>
              <a:rPr lang="es-ES" sz="1600" dirty="0" smtClean="0"/>
              <a:t> contra Francia y </a:t>
            </a:r>
            <a:r>
              <a:rPr lang="es-ES" sz="1600" dirty="0" err="1" smtClean="0"/>
              <a:t>Dogru</a:t>
            </a:r>
            <a:r>
              <a:rPr lang="es-ES" sz="1600" dirty="0" smtClean="0"/>
              <a:t> contra Francia) </a:t>
            </a:r>
            <a:endParaRPr lang="es-ES" sz="2000" dirty="0" smtClean="0"/>
          </a:p>
          <a:p>
            <a:pPr>
              <a:buNone/>
            </a:pPr>
            <a:endParaRPr lang="es-ES" sz="2000" dirty="0" smtClean="0"/>
          </a:p>
          <a:p>
            <a:pPr>
              <a:buNone/>
            </a:pPr>
            <a:r>
              <a:rPr lang="es-ES" sz="2000" dirty="0" smtClean="0"/>
              <a:t>El </a:t>
            </a:r>
            <a:r>
              <a:rPr lang="es-ES" sz="2000" b="1" dirty="0" smtClean="0"/>
              <a:t>TEDH</a:t>
            </a:r>
            <a:r>
              <a:rPr lang="es-ES" sz="2000" dirty="0" smtClean="0"/>
              <a:t> establece:</a:t>
            </a:r>
          </a:p>
          <a:p>
            <a:pPr algn="just">
              <a:buFont typeface="Wingdings" pitchFamily="2" charset="2"/>
              <a:buChar char="ü"/>
            </a:pPr>
            <a:r>
              <a:rPr lang="es-ES" sz="2000" dirty="0" smtClean="0"/>
              <a:t>El uso del velo islámico en espacios públicos es una conducta amparable por el derecho a la libertad religiosa siempre que sea “efectiva expresión” de las creencias religiosas de la mujer que lo lleva.</a:t>
            </a:r>
          </a:p>
          <a:p>
            <a:pPr algn="just">
              <a:buFont typeface="Wingdings" pitchFamily="2" charset="2"/>
              <a:buChar char="ü"/>
            </a:pPr>
            <a:r>
              <a:rPr lang="es-ES" sz="2000" dirty="0" smtClean="0"/>
              <a:t>Posible prohibición cuando se demuestre que es una medida necesaria en una sociedad democrática. </a:t>
            </a:r>
          </a:p>
          <a:p>
            <a:pPr algn="just">
              <a:buFont typeface="Wingdings" pitchFamily="2" charset="2"/>
              <a:buChar char="ü"/>
            </a:pPr>
            <a:r>
              <a:rPr lang="es-ES" sz="2000" dirty="0" smtClean="0"/>
              <a:t>Posible limitación estatal cuando su uso perjudica el objetivo contemplado de protección de los derechos y libertades ajenos, del orden y la seguridad pública. </a:t>
            </a:r>
          </a:p>
          <a:p>
            <a:pPr>
              <a:buNone/>
            </a:pPr>
            <a:endParaRPr lang="es-ES" sz="2000" dirty="0" smtClean="0"/>
          </a:p>
          <a:p>
            <a:pPr lvl="1"/>
            <a:endParaRPr lang="es-ES" sz="2000" dirty="0" smtClean="0"/>
          </a:p>
          <a:p>
            <a:pPr lvl="1">
              <a:buNone/>
            </a:pPr>
            <a:endParaRPr lang="es-ES" sz="200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B3B51-68E3-4E56-ABC3-65B8986F720B}" type="slidenum">
              <a:rPr lang="es-ES" smtClean="0"/>
              <a:pPr/>
              <a:t>12</a:t>
            </a:fld>
            <a:endParaRPr lang="es-E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es-ES" dirty="0" smtClean="0"/>
              <a:t>Cuadro comparativo </a:t>
            </a:r>
            <a:endParaRPr lang="es-ES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428596" y="928670"/>
          <a:ext cx="8229600" cy="54500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14644"/>
                <a:gridCol w="2771756"/>
                <a:gridCol w="2743200"/>
              </a:tblGrid>
              <a:tr h="969516"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/>
                        <a:t>Sentencia Tribunal</a:t>
                      </a:r>
                      <a:r>
                        <a:rPr lang="es-ES" b="1" baseline="0" dirty="0" smtClean="0"/>
                        <a:t> Superior de Justicia de Cataluña</a:t>
                      </a:r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/>
                        <a:t>Sentencia Tribunal Supremo</a:t>
                      </a:r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/>
                        <a:t>Sentencia Tribunal</a:t>
                      </a:r>
                      <a:r>
                        <a:rPr lang="es-ES" b="1" baseline="0" dirty="0" smtClean="0"/>
                        <a:t> Europeo de Derechos Humanos</a:t>
                      </a:r>
                      <a:endParaRPr lang="es-ES" b="1" dirty="0"/>
                    </a:p>
                  </a:txBody>
                  <a:tcPr/>
                </a:tc>
              </a:tr>
              <a:tr h="4459772">
                <a:tc>
                  <a:txBody>
                    <a:bodyPr/>
                    <a:lstStyle/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es-ES" baseline="0" dirty="0" smtClean="0"/>
                        <a:t> El Ayuntamiento puede regular materias de libertad religiosa.</a:t>
                      </a:r>
                    </a:p>
                    <a:p>
                      <a:pPr algn="just">
                        <a:buFont typeface="Arial" pitchFamily="34" charset="0"/>
                        <a:buNone/>
                      </a:pPr>
                      <a:endParaRPr lang="es-ES" baseline="0" dirty="0" smtClean="0"/>
                    </a:p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es-ES" baseline="0" dirty="0" smtClean="0"/>
                        <a:t> El </a:t>
                      </a:r>
                      <a:r>
                        <a:rPr lang="es-ES" baseline="0" dirty="0" err="1" smtClean="0"/>
                        <a:t>burka</a:t>
                      </a:r>
                      <a:r>
                        <a:rPr lang="es-ES" baseline="0" dirty="0" smtClean="0"/>
                        <a:t> perturba la tranquilidad ciudadana.</a:t>
                      </a:r>
                    </a:p>
                    <a:p>
                      <a:pPr algn="just">
                        <a:buFont typeface="Arial" pitchFamily="34" charset="0"/>
                        <a:buNone/>
                      </a:pPr>
                      <a:endParaRPr lang="es-ES" baseline="0" dirty="0" smtClean="0"/>
                    </a:p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es-ES" dirty="0" smtClean="0"/>
                        <a:t> Se quiere alcanzar</a:t>
                      </a:r>
                      <a:r>
                        <a:rPr lang="es-ES" baseline="0" dirty="0" smtClean="0"/>
                        <a:t> una efectiva igualdad entre mujeres y hombres con independencia de que el uso de la prensa sea voluntario o no.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es-ES" dirty="0" smtClean="0"/>
                        <a:t> Necesidad</a:t>
                      </a:r>
                      <a:r>
                        <a:rPr lang="es-ES" baseline="0" dirty="0" smtClean="0"/>
                        <a:t> de una ley para regular la limitación de materias de libertad religiosa. </a:t>
                      </a:r>
                    </a:p>
                    <a:p>
                      <a:pPr algn="just">
                        <a:buFont typeface="Arial" pitchFamily="34" charset="0"/>
                        <a:buNone/>
                      </a:pPr>
                      <a:endParaRPr lang="es-ES" dirty="0" smtClean="0"/>
                    </a:p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es-ES" dirty="0" smtClean="0"/>
                        <a:t>No queda demostrada la perturbación</a:t>
                      </a:r>
                      <a:r>
                        <a:rPr lang="es-ES" baseline="0" dirty="0" smtClean="0"/>
                        <a:t> de la tranquilidad ciudadana</a:t>
                      </a:r>
                      <a:r>
                        <a:rPr lang="es-ES" dirty="0" smtClean="0"/>
                        <a:t>.</a:t>
                      </a:r>
                    </a:p>
                    <a:p>
                      <a:pPr algn="just">
                        <a:buFont typeface="Arial" pitchFamily="34" charset="0"/>
                        <a:buNone/>
                      </a:pPr>
                      <a:endParaRPr lang="es-ES" dirty="0" smtClean="0"/>
                    </a:p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es-ES" dirty="0" smtClean="0"/>
                        <a:t> El</a:t>
                      </a:r>
                      <a:r>
                        <a:rPr lang="es-ES" baseline="0" dirty="0" smtClean="0"/>
                        <a:t> velo integral es voluntario en el ámbito de libertad. En caso contrario se produciría un enclaustramiento de la mujer en su entorno familiar inmediato.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ES" baseline="0" dirty="0" smtClean="0"/>
                        <a:t> El estado tiene amplio margen de apreciación para la aplicación la limitación. 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s-ES" baseline="0" dirty="0" smtClean="0"/>
                    </a:p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es-ES" dirty="0" smtClean="0"/>
                        <a:t> Justificación</a:t>
                      </a:r>
                      <a:r>
                        <a:rPr lang="es-ES" baseline="0" dirty="0" smtClean="0"/>
                        <a:t> de </a:t>
                      </a:r>
                      <a:r>
                        <a:rPr lang="es-ES" dirty="0" smtClean="0"/>
                        <a:t>la prohibición en el respeto</a:t>
                      </a:r>
                      <a:r>
                        <a:rPr lang="es-ES" baseline="0" dirty="0" smtClean="0"/>
                        <a:t> de la convivencia en común.</a:t>
                      </a:r>
                    </a:p>
                    <a:p>
                      <a:pPr algn="just">
                        <a:buFont typeface="Arial" pitchFamily="34" charset="0"/>
                        <a:buNone/>
                      </a:pPr>
                      <a:endParaRPr lang="es-ES" baseline="0" dirty="0" smtClean="0"/>
                    </a:p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es-ES" baseline="0" dirty="0" smtClean="0"/>
                        <a:t> El velo impide la interacción entre las personas.</a:t>
                      </a:r>
                    </a:p>
                    <a:p>
                      <a:pPr algn="just">
                        <a:buFont typeface="Arial" pitchFamily="34" charset="0"/>
                        <a:buNone/>
                      </a:pPr>
                      <a:endParaRPr lang="es-ES" baseline="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B3B51-68E3-4E56-ABC3-65B8986F720B}" type="slidenum">
              <a:rPr lang="es-ES" smtClean="0"/>
              <a:pPr/>
              <a:t>13</a:t>
            </a:fld>
            <a:endParaRPr lang="es-E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143668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s-ES" dirty="0" smtClean="0"/>
              <a:t>STEDH Caso S.A.S v. Francia, 1 de julio de 2014</a:t>
            </a:r>
          </a:p>
          <a:p>
            <a:pPr algn="ctr">
              <a:buNone/>
            </a:pPr>
            <a:endParaRPr lang="es-ES" sz="2000" dirty="0" smtClean="0"/>
          </a:p>
          <a:p>
            <a:pPr algn="ctr">
              <a:buNone/>
            </a:pPr>
            <a:r>
              <a:rPr lang="es-ES" sz="2000" dirty="0" smtClean="0"/>
              <a:t>“</a:t>
            </a:r>
            <a:r>
              <a:rPr lang="es-ES" sz="2000" i="1" dirty="0" smtClean="0"/>
              <a:t>La prohibición del </a:t>
            </a:r>
            <a:r>
              <a:rPr lang="es-ES" sz="2000" i="1" dirty="0" err="1" smtClean="0"/>
              <a:t>burka</a:t>
            </a:r>
            <a:r>
              <a:rPr lang="es-ES" sz="2000" i="1" dirty="0" smtClean="0"/>
              <a:t> o </a:t>
            </a:r>
            <a:r>
              <a:rPr lang="es-ES" sz="2000" i="1" dirty="0" err="1" smtClean="0"/>
              <a:t>niqab</a:t>
            </a:r>
            <a:r>
              <a:rPr lang="es-ES" sz="2000" i="1" dirty="0" smtClean="0"/>
              <a:t> en Francia no contraviene la Convención Europea de Derechos Humanos.</a:t>
            </a:r>
            <a:r>
              <a:rPr lang="es-ES" sz="2000" dirty="0" smtClean="0"/>
              <a:t>”</a:t>
            </a:r>
          </a:p>
          <a:p>
            <a:pPr algn="just">
              <a:buNone/>
            </a:pPr>
            <a:endParaRPr lang="es-ES" sz="2000" dirty="0" smtClean="0"/>
          </a:p>
          <a:p>
            <a:pPr algn="just">
              <a:buNone/>
            </a:pPr>
            <a:r>
              <a:rPr lang="es-ES" sz="2000" dirty="0" smtClean="0"/>
              <a:t>El TEDH establece que la prohibición del uso del </a:t>
            </a:r>
            <a:r>
              <a:rPr lang="es-ES" sz="2000" dirty="0" err="1" smtClean="0"/>
              <a:t>burka</a:t>
            </a:r>
            <a:r>
              <a:rPr lang="es-ES" sz="2000" dirty="0" smtClean="0"/>
              <a:t> y </a:t>
            </a:r>
            <a:r>
              <a:rPr lang="es-ES" sz="2000" dirty="0" err="1" smtClean="0"/>
              <a:t>niqab</a:t>
            </a:r>
            <a:r>
              <a:rPr lang="es-ES" sz="2000" dirty="0" smtClean="0"/>
              <a:t> NO supone vulneración de los </a:t>
            </a:r>
            <a:r>
              <a:rPr lang="es-ES" sz="2000" b="1" dirty="0" smtClean="0"/>
              <a:t>artículos 8</a:t>
            </a:r>
            <a:r>
              <a:rPr lang="es-ES" sz="2000" dirty="0" smtClean="0"/>
              <a:t> (respeto privacidad), </a:t>
            </a:r>
            <a:r>
              <a:rPr lang="es-ES" sz="2000" b="1" dirty="0" smtClean="0"/>
              <a:t>9</a:t>
            </a:r>
            <a:r>
              <a:rPr lang="es-ES" sz="2000" dirty="0" smtClean="0"/>
              <a:t> (respeto libertad de pensamiento y religión) y </a:t>
            </a:r>
            <a:r>
              <a:rPr lang="es-ES" sz="2000" b="1" dirty="0" smtClean="0"/>
              <a:t>14</a:t>
            </a:r>
            <a:r>
              <a:rPr lang="es-ES" sz="2000" dirty="0" smtClean="0"/>
              <a:t> (prohibición discriminación) CEDH. </a:t>
            </a:r>
          </a:p>
          <a:p>
            <a:pPr algn="just">
              <a:buNone/>
            </a:pPr>
            <a:endParaRPr lang="es-ES" sz="2000" dirty="0" smtClean="0"/>
          </a:p>
          <a:p>
            <a:pPr algn="just">
              <a:buNone/>
            </a:pPr>
            <a:r>
              <a:rPr lang="es-ES" sz="2200" b="1" dirty="0" smtClean="0"/>
              <a:t>Imposibilidad de traspasar la Sentencia del TEDH del caso francés a España. Motivos:</a:t>
            </a:r>
          </a:p>
          <a:p>
            <a:pPr algn="just">
              <a:buNone/>
            </a:pPr>
            <a:endParaRPr lang="es-ES" sz="2000" dirty="0" smtClean="0"/>
          </a:p>
          <a:p>
            <a:pPr algn="just">
              <a:buNone/>
            </a:pPr>
            <a:r>
              <a:rPr lang="es-ES" sz="2000" dirty="0" smtClean="0"/>
              <a:t>Ordenamiento jurídico español:</a:t>
            </a:r>
          </a:p>
          <a:p>
            <a:pPr algn="just">
              <a:buNone/>
            </a:pPr>
            <a:endParaRPr lang="es-ES" sz="2000" dirty="0" smtClean="0"/>
          </a:p>
          <a:p>
            <a:pPr marL="514350" indent="-514350" algn="just">
              <a:buAutoNum type="arabicPeriod"/>
            </a:pPr>
            <a:r>
              <a:rPr lang="es-ES" sz="2000" dirty="0" smtClean="0"/>
              <a:t>La prohibición supone </a:t>
            </a:r>
            <a:r>
              <a:rPr lang="es-ES" sz="2000" u="sng" dirty="0" smtClean="0"/>
              <a:t>restricción del derecho fundamental</a:t>
            </a:r>
            <a:r>
              <a:rPr lang="es-ES" sz="2000" dirty="0" smtClean="0"/>
              <a:t> de la libertad religiosa.</a:t>
            </a:r>
          </a:p>
          <a:p>
            <a:pPr marL="514350" indent="-514350" algn="just">
              <a:buAutoNum type="arabicPeriod"/>
            </a:pPr>
            <a:r>
              <a:rPr lang="es-ES" sz="2000" dirty="0" smtClean="0"/>
              <a:t>La restricción sustancial debe contenerse en una </a:t>
            </a:r>
            <a:r>
              <a:rPr lang="es-ES" sz="2000" u="sng" dirty="0" smtClean="0"/>
              <a:t>norma con rango de ley</a:t>
            </a:r>
            <a:r>
              <a:rPr lang="es-ES" sz="2000" dirty="0" smtClean="0"/>
              <a:t>.</a:t>
            </a:r>
          </a:p>
          <a:p>
            <a:pPr marL="514350" indent="-514350" algn="just">
              <a:buAutoNum type="arabicPeriod"/>
            </a:pPr>
            <a:r>
              <a:rPr lang="es-ES" sz="2000" dirty="0" smtClean="0"/>
              <a:t>Se debe acreditar la necesidad de </a:t>
            </a:r>
            <a:r>
              <a:rPr lang="es-ES" sz="2000" u="sng" dirty="0" smtClean="0"/>
              <a:t>asegurar la convivencia y la interacción social</a:t>
            </a:r>
            <a:r>
              <a:rPr lang="es-ES" sz="2000" dirty="0" smtClean="0"/>
              <a:t> en un contexto de pluralismo y tolerancia.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B3B51-68E3-4E56-ABC3-65B8986F720B}" type="slidenum">
              <a:rPr lang="es-ES" smtClean="0"/>
              <a:pPr/>
              <a:t>14</a:t>
            </a:fld>
            <a:endParaRPr lang="es-E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s-ES" b="1" i="1" dirty="0" smtClean="0"/>
              <a:t>Situación actual y futura-PREJUICIO, ORIGEN DE LA DISCRIMINACIÓN</a:t>
            </a:r>
            <a:endParaRPr lang="es-ES" b="1" i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8632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s-ES" sz="3500" dirty="0" smtClean="0"/>
              <a:t>¿Qué entendemos por </a:t>
            </a:r>
            <a:r>
              <a:rPr lang="es-ES" sz="3500" b="1" u="sng" dirty="0" smtClean="0"/>
              <a:t>discriminación</a:t>
            </a:r>
            <a:r>
              <a:rPr lang="es-ES" sz="3500" dirty="0" smtClean="0"/>
              <a:t>?</a:t>
            </a:r>
          </a:p>
          <a:p>
            <a:pPr algn="ctr">
              <a:buNone/>
            </a:pPr>
            <a:r>
              <a:rPr lang="es-ES" sz="2400" dirty="0" smtClean="0"/>
              <a:t>“</a:t>
            </a:r>
            <a:r>
              <a:rPr lang="es-ES" sz="2400" i="1" dirty="0" smtClean="0"/>
              <a:t>Trato de inferioridad dado a una persona o grupo de personas por motivos raciales, religiosos, políticos, de sexo, de filiación o ideológicos, entre otros”</a:t>
            </a:r>
            <a:endParaRPr lang="es-ES" sz="2400" dirty="0" smtClean="0"/>
          </a:p>
          <a:p>
            <a:pPr algn="just"/>
            <a:endParaRPr lang="es-ES" dirty="0" smtClean="0"/>
          </a:p>
          <a:p>
            <a:pPr algn="just"/>
            <a:r>
              <a:rPr lang="es-ES" sz="3500" dirty="0" smtClean="0"/>
              <a:t>Recomendación 1927, 23 de junio de 2010, del Consejo de Europa sobre “</a:t>
            </a:r>
            <a:r>
              <a:rPr lang="es-ES" sz="3500" i="1" dirty="0" smtClean="0"/>
              <a:t>Islam, islamismo e </a:t>
            </a:r>
            <a:r>
              <a:rPr lang="es-ES" sz="3500" i="1" dirty="0" err="1" smtClean="0"/>
              <a:t>islamofobia</a:t>
            </a:r>
            <a:r>
              <a:rPr lang="es-ES" sz="3500" i="1" dirty="0" smtClean="0"/>
              <a:t> en Europa</a:t>
            </a:r>
            <a:r>
              <a:rPr lang="es-ES" sz="3500" dirty="0" smtClean="0"/>
              <a:t>” </a:t>
            </a:r>
          </a:p>
          <a:p>
            <a:pPr>
              <a:buNone/>
            </a:pPr>
            <a:endParaRPr lang="es-ES" dirty="0" smtClean="0"/>
          </a:p>
          <a:p>
            <a:pPr lvl="1" algn="just">
              <a:buFont typeface="Wingdings" pitchFamily="2" charset="2"/>
              <a:buChar char="ü"/>
            </a:pPr>
            <a:r>
              <a:rPr lang="es-ES" sz="2200" dirty="0" smtClean="0"/>
              <a:t>No vinculante.</a:t>
            </a:r>
          </a:p>
          <a:p>
            <a:pPr lvl="1" algn="just">
              <a:buFont typeface="Wingdings" pitchFamily="2" charset="2"/>
              <a:buChar char="ü"/>
            </a:pPr>
            <a:r>
              <a:rPr lang="es-ES" sz="2200" dirty="0" smtClean="0"/>
              <a:t>Invitación a 47 Estados parte a no adoptar prohibiciones generales del velo islámico integral o de otros atuendos religiosos.</a:t>
            </a:r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B3B51-68E3-4E56-ABC3-65B8986F720B}" type="slidenum">
              <a:rPr lang="es-ES" smtClean="0"/>
              <a:pPr/>
              <a:t>15</a:t>
            </a:fld>
            <a:endParaRPr lang="es-E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215106"/>
          </a:xfrm>
        </p:spPr>
        <p:txBody>
          <a:bodyPr>
            <a:normAutofit fontScale="92500"/>
          </a:bodyPr>
          <a:lstStyle/>
          <a:p>
            <a:pPr algn="just"/>
            <a:r>
              <a:rPr lang="es-ES" dirty="0" smtClean="0"/>
              <a:t>Organización Amnistía Internacional de España:</a:t>
            </a:r>
            <a:r>
              <a:rPr lang="es-ES" b="1" dirty="0" smtClean="0"/>
              <a:t> </a:t>
            </a:r>
          </a:p>
          <a:p>
            <a:pPr algn="ctr">
              <a:buNone/>
            </a:pPr>
            <a:r>
              <a:rPr lang="es-ES" sz="2200" dirty="0" smtClean="0"/>
              <a:t>“</a:t>
            </a:r>
            <a:r>
              <a:rPr lang="es-ES" sz="2200" i="1" dirty="0" smtClean="0"/>
              <a:t>La prohibición del </a:t>
            </a:r>
            <a:r>
              <a:rPr lang="es-ES" sz="2200" i="1" dirty="0" err="1" smtClean="0"/>
              <a:t>burka</a:t>
            </a:r>
            <a:r>
              <a:rPr lang="es-ES" sz="2200" i="1" dirty="0" smtClean="0"/>
              <a:t> podría atentar contra el derecho a la libertad de expresión y la libertad religiosa, y que afecta en particular a las mujeres musulmanas por lo que pensamos que puede ser una </a:t>
            </a:r>
            <a:r>
              <a:rPr lang="es-ES" sz="2200" i="1" u="sng" dirty="0" smtClean="0"/>
              <a:t>medida discriminatoria</a:t>
            </a:r>
            <a:r>
              <a:rPr lang="es-ES" sz="2200" i="1" dirty="0" smtClean="0"/>
              <a:t>.</a:t>
            </a:r>
            <a:r>
              <a:rPr lang="es-ES" sz="2200" dirty="0" smtClean="0"/>
              <a:t>” </a:t>
            </a:r>
          </a:p>
          <a:p>
            <a:pPr algn="just"/>
            <a:endParaRPr lang="es-ES" sz="2000" dirty="0" smtClean="0"/>
          </a:p>
          <a:p>
            <a:pPr algn="just"/>
            <a:r>
              <a:rPr lang="es-ES" dirty="0" smtClean="0"/>
              <a:t>Comunicado Amnistía Internacional (24 de abril 2012): </a:t>
            </a:r>
          </a:p>
          <a:p>
            <a:pPr algn="ctr">
              <a:buNone/>
            </a:pPr>
            <a:r>
              <a:rPr lang="es-ES" sz="2000" dirty="0" smtClean="0"/>
              <a:t>“</a:t>
            </a:r>
            <a:r>
              <a:rPr lang="es-ES" sz="2000" i="1" dirty="0" smtClean="0"/>
              <a:t>Los Gobiernos deben tomar más medidas para combatir los prejuicios y estereotipos negativos contra los musulmanes, unos prejuicios y estereotipos que fomentan la discriminación, especialmente en la educación y el empleo”.</a:t>
            </a:r>
            <a:r>
              <a:rPr lang="es-ES" sz="2000" dirty="0" smtClean="0"/>
              <a:t> </a:t>
            </a:r>
          </a:p>
          <a:p>
            <a:pPr algn="just">
              <a:buNone/>
            </a:pPr>
            <a:endParaRPr lang="es-ES" sz="2000" dirty="0" smtClean="0"/>
          </a:p>
          <a:p>
            <a:pPr algn="just"/>
            <a:r>
              <a:rPr lang="es-ES" i="1" dirty="0" smtClean="0"/>
              <a:t>Elección y prejuicio: discriminación de personas musulmanas en Europa</a:t>
            </a:r>
            <a:r>
              <a:rPr lang="es-ES" dirty="0" smtClean="0"/>
              <a:t>: </a:t>
            </a:r>
          </a:p>
          <a:p>
            <a:pPr algn="ctr">
              <a:buNone/>
            </a:pPr>
            <a:r>
              <a:rPr lang="es-ES" sz="2000" dirty="0" smtClean="0"/>
              <a:t>“</a:t>
            </a:r>
            <a:r>
              <a:rPr lang="es-ES" sz="2000" i="1" dirty="0" smtClean="0"/>
              <a:t>Amnistía Internacional considera preocupante que no se aplique eficazmente la legislación contra la discriminación</a:t>
            </a:r>
            <a:r>
              <a:rPr lang="es-ES" sz="2000" dirty="0" smtClean="0"/>
              <a:t>”. </a:t>
            </a:r>
          </a:p>
          <a:p>
            <a:pPr algn="just"/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B3B51-68E3-4E56-ABC3-65B8986F720B}" type="slidenum">
              <a:rPr lang="es-ES" smtClean="0"/>
              <a:pPr/>
              <a:t>16</a:t>
            </a:fld>
            <a:endParaRPr lang="es-E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785794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es-ES" dirty="0" err="1" smtClean="0"/>
              <a:t>Hasar</a:t>
            </a:r>
            <a:r>
              <a:rPr lang="es-ES" dirty="0" smtClean="0"/>
              <a:t> </a:t>
            </a:r>
            <a:r>
              <a:rPr lang="es-ES" dirty="0" err="1" smtClean="0"/>
              <a:t>Famadi</a:t>
            </a:r>
            <a:r>
              <a:rPr lang="es-ES" dirty="0" smtClean="0"/>
              <a:t>, presidenta de la Asociación de mujeres musulmanas:</a:t>
            </a:r>
          </a:p>
          <a:p>
            <a:pPr algn="ctr">
              <a:buNone/>
            </a:pPr>
            <a:r>
              <a:rPr lang="es-ES" sz="2000" i="1" dirty="0" smtClean="0"/>
              <a:t>“Es una prohibición que creo que afecta igual a cuatro o tres mujeres en el país, yo no me encuentro con mujeres con la cara tapada. Detrás de todas estas prohibiciones y legislación hay </a:t>
            </a:r>
            <a:r>
              <a:rPr lang="es-ES" sz="2000" i="1" dirty="0" err="1" smtClean="0"/>
              <a:t>islamofobia</a:t>
            </a:r>
            <a:r>
              <a:rPr lang="es-ES" sz="2000" i="1" dirty="0" smtClean="0"/>
              <a:t>”. </a:t>
            </a:r>
          </a:p>
          <a:p>
            <a:pPr algn="just">
              <a:buNone/>
            </a:pPr>
            <a:endParaRPr lang="es-ES" sz="2000" i="1" dirty="0" smtClean="0"/>
          </a:p>
          <a:p>
            <a:pPr algn="just"/>
            <a:r>
              <a:rPr lang="es-ES" dirty="0" smtClean="0"/>
              <a:t>Entidades sociales:</a:t>
            </a:r>
          </a:p>
          <a:p>
            <a:pPr marL="342900" lvl="1" indent="-342900" algn="ctr">
              <a:buNone/>
            </a:pPr>
            <a:r>
              <a:rPr lang="es-ES" sz="2000" i="1" dirty="0" smtClean="0"/>
              <a:t>“La prohibición conllevará marginación y  estigmatización de la población musulmana en general y la seguridad pública es una falacia que esconde la defensa de unos valores culturales propios. “</a:t>
            </a:r>
            <a:endParaRPr lang="es-ES" sz="2000" dirty="0" smtClean="0"/>
          </a:p>
          <a:p>
            <a:pPr algn="ctr">
              <a:buNone/>
            </a:pPr>
            <a:endParaRPr lang="es-ES" sz="200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B3B51-68E3-4E56-ABC3-65B8986F720B}" type="slidenum">
              <a:rPr lang="es-ES" smtClean="0"/>
              <a:pPr/>
              <a:t>17</a:t>
            </a:fld>
            <a:endParaRPr lang="es-E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857916"/>
          </a:xfrm>
        </p:spPr>
        <p:txBody>
          <a:bodyPr/>
          <a:lstStyle/>
          <a:p>
            <a:pPr algn="just"/>
            <a:r>
              <a:rPr lang="es-ES" dirty="0" smtClean="0"/>
              <a:t>¿Es posible aprobar una Ley estatal que limite o prohíba el uso del </a:t>
            </a:r>
            <a:r>
              <a:rPr lang="es-ES" dirty="0" err="1" smtClean="0"/>
              <a:t>Burka</a:t>
            </a:r>
            <a:r>
              <a:rPr lang="es-ES" dirty="0" smtClean="0"/>
              <a:t> en lugares públicos en España?</a:t>
            </a:r>
          </a:p>
          <a:p>
            <a:pPr algn="just">
              <a:buNone/>
            </a:pPr>
            <a:endParaRPr lang="es-ES" sz="2000" dirty="0" smtClean="0"/>
          </a:p>
          <a:p>
            <a:pPr lvl="1" algn="just"/>
            <a:r>
              <a:rPr lang="es-ES" dirty="0" smtClean="0"/>
              <a:t>Art. 14 CE: no discriminación por razón de religión.</a:t>
            </a:r>
          </a:p>
          <a:p>
            <a:pPr lvl="1" algn="just"/>
            <a:r>
              <a:rPr lang="es-ES" dirty="0" smtClean="0"/>
              <a:t>Derecho a la libertad de religión: derecho fundamental.</a:t>
            </a:r>
          </a:p>
          <a:p>
            <a:pPr lvl="1" algn="just"/>
            <a:r>
              <a:rPr lang="es-ES" dirty="0" smtClean="0"/>
              <a:t>Limitación de un derecho fundamental: para mantener el orden público protegido por la ley.</a:t>
            </a:r>
          </a:p>
          <a:p>
            <a:pPr lvl="1" algn="just"/>
            <a:r>
              <a:rPr lang="es-ES" dirty="0" smtClean="0"/>
              <a:t>¿Qué pasará si finalmente se modifica la ley?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B3B51-68E3-4E56-ABC3-65B8986F720B}" type="slidenum">
              <a:rPr lang="es-ES" smtClean="0"/>
              <a:pPr/>
              <a:t>18</a:t>
            </a:fld>
            <a:endParaRPr lang="es-E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B3B51-68E3-4E56-ABC3-65B8986F720B}" type="slidenum">
              <a:rPr lang="es-ES" smtClean="0"/>
              <a:pPr/>
              <a:t>19</a:t>
            </a:fld>
            <a:endParaRPr lang="es-ES"/>
          </a:p>
        </p:txBody>
      </p:sp>
      <p:sp>
        <p:nvSpPr>
          <p:cNvPr id="8" name="7 Marcador de contenido"/>
          <p:cNvSpPr>
            <a:spLocks noGrp="1"/>
          </p:cNvSpPr>
          <p:nvPr>
            <p:ph idx="1"/>
          </p:nvPr>
        </p:nvSpPr>
        <p:spPr>
          <a:xfrm>
            <a:off x="214282" y="3357562"/>
            <a:ext cx="8472518" cy="2786082"/>
          </a:xfrm>
        </p:spPr>
        <p:txBody>
          <a:bodyPr/>
          <a:lstStyle/>
          <a:p>
            <a:pPr algn="ctr">
              <a:buNone/>
            </a:pPr>
            <a:r>
              <a:rPr lang="es-ES" i="1" dirty="0" smtClean="0"/>
              <a:t>Por suerte, en Catalunya tenemos una tupida red que facilita el ascensor social y que actúa y facilita la cohesión social, impidiendo brotes de violencia.</a:t>
            </a:r>
          </a:p>
          <a:p>
            <a:pPr algn="just">
              <a:buFontTx/>
              <a:buChar char="-"/>
            </a:pPr>
            <a:endParaRPr lang="es-E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214290"/>
            <a:ext cx="4174548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INDICE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ES" dirty="0" smtClean="0"/>
              <a:t>ANTECEDENTES</a:t>
            </a:r>
          </a:p>
          <a:p>
            <a:r>
              <a:rPr lang="es-ES" dirty="0" smtClean="0"/>
              <a:t>ORDENANZA DE CIVISMO DEL AYUNTAMIENTO DE LLEIDA</a:t>
            </a:r>
          </a:p>
          <a:p>
            <a:r>
              <a:rPr lang="es-ES" dirty="0" smtClean="0"/>
              <a:t>STC  T.S.  VS  STC  T.S.J.C.</a:t>
            </a:r>
          </a:p>
          <a:p>
            <a:r>
              <a:rPr lang="es-ES" dirty="0" smtClean="0"/>
              <a:t>PROHIBICIONES EN EUROPA</a:t>
            </a:r>
          </a:p>
          <a:p>
            <a:r>
              <a:rPr lang="es-ES" dirty="0" smtClean="0"/>
              <a:t>EL CONSEJO DE EUROPA LIBERTAD RELIGIOSA SEGÚN EL TEDH</a:t>
            </a:r>
          </a:p>
          <a:p>
            <a:r>
              <a:rPr lang="es-ES" dirty="0" smtClean="0"/>
              <a:t>EL DENOMINADO PREJUICIO COMO DISCRIMINACIÓN RELIGIOSA. ISLAMOFOBIA</a:t>
            </a:r>
          </a:p>
          <a:p>
            <a:r>
              <a:rPr lang="es-ES" dirty="0" smtClean="0"/>
              <a:t>SITUACIÓN ACTUAL Y EVOLUCIÓN SOCIAL</a:t>
            </a:r>
          </a:p>
          <a:p>
            <a:r>
              <a:rPr lang="es-ES" dirty="0" smtClean="0"/>
              <a:t>ALIANZA DE CIVILIZACIONES</a:t>
            </a:r>
          </a:p>
          <a:p>
            <a:r>
              <a:rPr lang="es-ES" dirty="0" smtClean="0"/>
              <a:t>CONCLUSIONES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B3B51-68E3-4E56-ABC3-65B8986F720B}" type="slidenum">
              <a:rPr lang="es-ES" smtClean="0"/>
              <a:pPr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1098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</p:spPr>
        <p:txBody>
          <a:bodyPr>
            <a:normAutofit fontScale="90000"/>
          </a:bodyPr>
          <a:lstStyle/>
          <a:p>
            <a:r>
              <a:rPr lang="es-ES" i="1" dirty="0" smtClean="0"/>
              <a:t>“El Estado Islámico, enemigo sin rostro”</a:t>
            </a:r>
            <a:br>
              <a:rPr lang="es-ES" i="1" dirty="0" smtClean="0"/>
            </a:br>
            <a:r>
              <a:rPr lang="es-ES" sz="2200" i="1" dirty="0" err="1" smtClean="0"/>
              <a:t>Tahar</a:t>
            </a:r>
            <a:r>
              <a:rPr lang="es-ES" sz="2200" i="1" dirty="0" smtClean="0"/>
              <a:t> ben </a:t>
            </a:r>
            <a:r>
              <a:rPr lang="es-ES" sz="2200" i="1" dirty="0" err="1" smtClean="0"/>
              <a:t>Jelloun</a:t>
            </a:r>
            <a:endParaRPr lang="es-ES" i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429156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s-ES" i="1" dirty="0" smtClean="0"/>
              <a:t>“Los que hoy matan, masacran, decapitan a seres humanos en nombre del islam no sólo están traicionando la religión sino que quedan fuera de sus preceptos.”</a:t>
            </a:r>
          </a:p>
          <a:p>
            <a:pPr>
              <a:buNone/>
            </a:pPr>
            <a:endParaRPr lang="es-ES" i="1" dirty="0" smtClean="0"/>
          </a:p>
          <a:p>
            <a:pPr algn="just"/>
            <a:r>
              <a:rPr lang="es-ES" i="1" dirty="0" smtClean="0"/>
              <a:t>“Si el islam normal no se moviliza, si Occidente no libra una guerra contra esos asesinos, el terror se generalizará.”</a:t>
            </a:r>
          </a:p>
          <a:p>
            <a:pPr>
              <a:buNone/>
            </a:pPr>
            <a:endParaRPr lang="es-ES" dirty="0" smtClean="0"/>
          </a:p>
          <a:p>
            <a:pPr algn="just"/>
            <a:r>
              <a:rPr lang="es-ES" i="1" dirty="0" smtClean="0"/>
              <a:t>“Quien no piensa como el estado islámico es un infiel.”</a:t>
            </a:r>
            <a:endParaRPr lang="es-ES" i="1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B3B51-68E3-4E56-ABC3-65B8986F720B}" type="slidenum">
              <a:rPr lang="es-ES" smtClean="0"/>
              <a:pPr/>
              <a:t>20</a:t>
            </a:fld>
            <a:endParaRPr lang="es-E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“</a:t>
            </a:r>
            <a:r>
              <a:rPr lang="es-ES" i="1" dirty="0" smtClean="0"/>
              <a:t>La guerra interior</a:t>
            </a:r>
            <a:r>
              <a:rPr lang="es-ES" dirty="0" smtClean="0"/>
              <a:t>”</a:t>
            </a:r>
            <a:br>
              <a:rPr lang="es-ES" dirty="0" smtClean="0"/>
            </a:br>
            <a:r>
              <a:rPr lang="es-ES" sz="2200" dirty="0" smtClean="0"/>
              <a:t>Lluís Uría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919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ES" dirty="0" smtClean="0"/>
              <a:t>Los atentados tienen por </a:t>
            </a:r>
            <a:r>
              <a:rPr lang="es-ES" u="sng" dirty="0" smtClean="0"/>
              <a:t>objetivo</a:t>
            </a:r>
            <a:r>
              <a:rPr lang="es-ES" dirty="0" smtClean="0"/>
              <a:t> desencadenar desconfianza y aversión entre musulmanes y no musulmanes en las sociedades occidentales. </a:t>
            </a:r>
          </a:p>
          <a:p>
            <a:pPr algn="just">
              <a:buNone/>
            </a:pPr>
            <a:endParaRPr lang="es-ES" dirty="0" smtClean="0"/>
          </a:p>
          <a:p>
            <a:pPr algn="just"/>
            <a:r>
              <a:rPr lang="es-ES" u="sng" dirty="0" smtClean="0"/>
              <a:t>Caso Francia</a:t>
            </a:r>
            <a:r>
              <a:rPr lang="es-ES" dirty="0" smtClean="0"/>
              <a:t>: aumento de la desconfianza de los franceses en los musulmanes (según sondeo de </a:t>
            </a:r>
            <a:r>
              <a:rPr lang="es-ES" i="1" dirty="0" smtClean="0"/>
              <a:t>Le </a:t>
            </a:r>
            <a:r>
              <a:rPr lang="es-ES" i="1" dirty="0" err="1" smtClean="0"/>
              <a:t>Parisien</a:t>
            </a:r>
            <a:r>
              <a:rPr lang="es-ES" dirty="0" smtClean="0"/>
              <a:t>)</a:t>
            </a:r>
          </a:p>
          <a:p>
            <a:pPr algn="just">
              <a:buNone/>
            </a:pPr>
            <a:endParaRPr lang="es-ES" dirty="0" smtClean="0"/>
          </a:p>
          <a:p>
            <a:pPr algn="just"/>
            <a:r>
              <a:rPr lang="es-ES" dirty="0" smtClean="0"/>
              <a:t>Muestras de odio en las redes sociales hacia la población musulmana. 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B3B51-68E3-4E56-ABC3-65B8986F720B}" type="slidenum">
              <a:rPr lang="es-ES" smtClean="0"/>
              <a:pPr/>
              <a:t>21</a:t>
            </a:fld>
            <a:endParaRPr lang="es-E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ISLAMOFOBIA EN HOLANDA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B3B51-68E3-4E56-ABC3-65B8986F720B}" type="slidenum">
              <a:rPr lang="es-ES" smtClean="0"/>
              <a:pPr/>
              <a:t>22</a:t>
            </a:fld>
            <a:endParaRPr lang="es-ES"/>
          </a:p>
        </p:txBody>
      </p:sp>
      <p:pic>
        <p:nvPicPr>
          <p:cNvPr id="7" name="Marcador de contenido 6" descr="Captura de pantalla 2015-09-29 a la(s) 13.33.18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" b="11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79146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PROHIBIR EL ISLAM EN FRANCIA</a:t>
            </a:r>
            <a:endParaRPr lang="es-ES" dirty="0"/>
          </a:p>
        </p:txBody>
      </p:sp>
      <p:pic>
        <p:nvPicPr>
          <p:cNvPr id="5" name="Marcador de contenido 4" descr="Captura de pantalla 2015-09-29 a la(s) 13.13.52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35" t="1115" r="23917" b="1115"/>
          <a:stretch/>
        </p:blipFill>
        <p:spPr>
          <a:xfrm>
            <a:off x="265042" y="1412776"/>
            <a:ext cx="6659219" cy="4741987"/>
          </a:xfrm>
        </p:spPr>
      </p:pic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B3B51-68E3-4E56-ABC3-65B8986F720B}" type="slidenum">
              <a:rPr lang="es-ES" smtClean="0"/>
              <a:pPr/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4845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ISLAMOFOBIA EN FRANCIA</a:t>
            </a:r>
            <a:endParaRPr lang="es-ES" dirty="0"/>
          </a:p>
        </p:txBody>
      </p:sp>
      <p:pic>
        <p:nvPicPr>
          <p:cNvPr id="5" name="Marcador de contenido 4" descr="Captura de pantalla 2015-09-29 a la(s) 13.10.44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64" t="1115" r="22893" b="1115"/>
          <a:stretch/>
        </p:blipFill>
        <p:spPr>
          <a:xfrm>
            <a:off x="1979712" y="1844824"/>
            <a:ext cx="7488832" cy="42813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B3B51-68E3-4E56-ABC3-65B8986F720B}" type="slidenum">
              <a:rPr lang="es-ES" smtClean="0"/>
              <a:pPr/>
              <a:t>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0173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ISLAMOFOBIA EN ESPAÑA</a:t>
            </a:r>
            <a:endParaRPr lang="es-ES" dirty="0"/>
          </a:p>
        </p:txBody>
      </p:sp>
      <p:pic>
        <p:nvPicPr>
          <p:cNvPr id="5" name="Marcador de contenido 4" descr="Captura de pantalla 2015-09-29 a la(s) 13.16.35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29" t="1115" r="23884" b="1115"/>
          <a:stretch/>
        </p:blipFill>
        <p:spPr>
          <a:xfrm>
            <a:off x="971601" y="1556793"/>
            <a:ext cx="6840760" cy="417646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B3B51-68E3-4E56-ABC3-65B8986F720B}" type="slidenum">
              <a:rPr lang="es-ES" smtClean="0"/>
              <a:pPr/>
              <a:t>25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5211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ALIANZA DE CIVILIZACIONES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B3B51-68E3-4E56-ABC3-65B8986F720B}" type="slidenum">
              <a:rPr lang="es-ES" smtClean="0"/>
              <a:pPr/>
              <a:t>26</a:t>
            </a:fld>
            <a:endParaRPr lang="es-ES"/>
          </a:p>
        </p:txBody>
      </p:sp>
      <p:pic>
        <p:nvPicPr>
          <p:cNvPr id="11" name="Marcador de contenido 10" descr="Captura de pantalla 2015-09-29 a la(s) 13.31.09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" b="11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4723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MEZQUITAS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B3B51-68E3-4E56-ABC3-65B8986F720B}" type="slidenum">
              <a:rPr lang="es-ES" smtClean="0"/>
              <a:pPr/>
              <a:t>27</a:t>
            </a:fld>
            <a:endParaRPr lang="es-ES"/>
          </a:p>
        </p:txBody>
      </p:sp>
      <p:pic>
        <p:nvPicPr>
          <p:cNvPr id="7" name="Marcador de contenido 6" descr="Captura de pantalla 2015-09-29 a la(s) 13.25.58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" b="11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08916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TURISMO ÁRABE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B3B51-68E3-4E56-ABC3-65B8986F720B}" type="slidenum">
              <a:rPr lang="es-ES" smtClean="0"/>
              <a:pPr/>
              <a:t>28</a:t>
            </a:fld>
            <a:endParaRPr lang="es-ES"/>
          </a:p>
        </p:txBody>
      </p:sp>
      <p:pic>
        <p:nvPicPr>
          <p:cNvPr id="9" name="Marcador de contenido 8" descr="Captura de pantalla 2015-09-29 a la(s) 13.32.14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" b="11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41754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EFICACIA CUESTIONADA</a:t>
            </a:r>
            <a:endParaRPr lang="es-ES" dirty="0"/>
          </a:p>
        </p:txBody>
      </p:sp>
      <p:pic>
        <p:nvPicPr>
          <p:cNvPr id="5" name="Marcador de contenido 4" descr="Captura de pantalla 2015-10-22 a la(s) 11.41.24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" b="1115"/>
          <a:stretch>
            <a:fillRect/>
          </a:stretch>
        </p:blipFill>
        <p:spPr/>
      </p:pic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B3B51-68E3-4E56-ABC3-65B8986F720B}" type="slidenum">
              <a:rPr lang="es-ES" smtClean="0"/>
              <a:pPr/>
              <a:t>29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0940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s-ES" b="1" i="1" dirty="0" smtClean="0"/>
              <a:t>Marco general del derecho a la libertad religiosa</a:t>
            </a:r>
            <a:endParaRPr lang="es-ES" b="1" i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0" y="1500174"/>
            <a:ext cx="8572560" cy="4929222"/>
          </a:xfrm>
        </p:spPr>
        <p:txBody>
          <a:bodyPr numCol="2">
            <a:normAutofit fontScale="92500" lnSpcReduction="10000"/>
          </a:bodyPr>
          <a:lstStyle/>
          <a:p>
            <a:pPr algn="just">
              <a:buNone/>
            </a:pPr>
            <a:r>
              <a:rPr lang="es-ES" sz="2000" u="sng" dirty="0" smtClean="0"/>
              <a:t>Normativa estatal</a:t>
            </a:r>
          </a:p>
          <a:p>
            <a:pPr algn="just"/>
            <a:r>
              <a:rPr lang="es-ES" sz="2000" dirty="0" smtClean="0"/>
              <a:t>La libertad religiosa, un derecho fundamental:</a:t>
            </a:r>
          </a:p>
          <a:p>
            <a:pPr lvl="1" algn="just"/>
            <a:r>
              <a:rPr lang="es-ES" sz="1600" dirty="0" smtClean="0"/>
              <a:t>Art. 16 CE</a:t>
            </a:r>
          </a:p>
          <a:p>
            <a:pPr lvl="1" algn="just"/>
            <a:r>
              <a:rPr lang="es-ES" sz="1600" dirty="0" smtClean="0"/>
              <a:t>Desarrollo LO 7/1980, de 5 de julio de Libertad Religiosa</a:t>
            </a:r>
          </a:p>
          <a:p>
            <a:pPr algn="just"/>
            <a:r>
              <a:rPr lang="es-ES" sz="2000" dirty="0" smtClean="0"/>
              <a:t>Criterios interpretativos del Tribunal Constitucional</a:t>
            </a:r>
          </a:p>
          <a:p>
            <a:pPr lvl="1" algn="just"/>
            <a:r>
              <a:rPr lang="es-ES" sz="1600" dirty="0" smtClean="0"/>
              <a:t>La Constitución reconoce el derecho a la libertad religiosa tanto a los individuos como a las comunidades.</a:t>
            </a:r>
          </a:p>
          <a:p>
            <a:pPr lvl="1" algn="just"/>
            <a:r>
              <a:rPr lang="es-ES" sz="1600" dirty="0" smtClean="0"/>
              <a:t>Única limitación: mantenimiento del orden público protegido por la ley.</a:t>
            </a:r>
          </a:p>
          <a:p>
            <a:pPr lvl="1" algn="just"/>
            <a:r>
              <a:rPr lang="es-ES" sz="1600" u="sng" dirty="0" smtClean="0"/>
              <a:t>Dimensión objetiva</a:t>
            </a:r>
            <a:r>
              <a:rPr lang="es-ES" sz="1600" dirty="0" smtClean="0"/>
              <a:t>: neutralidad de los poderes públicos y mantenimiento de relaciones de cooperación de los poderes públicos con las diversas iglesias.</a:t>
            </a:r>
          </a:p>
          <a:p>
            <a:pPr lvl="1" algn="just"/>
            <a:r>
              <a:rPr lang="es-ES" sz="1600" u="sng" dirty="0" smtClean="0"/>
              <a:t>Dimensión subjetiva</a:t>
            </a:r>
            <a:r>
              <a:rPr lang="es-ES" sz="1600" dirty="0" smtClean="0"/>
              <a:t>: interna y externa.</a:t>
            </a:r>
            <a:endParaRPr lang="es-ES" sz="2000" u="sng" dirty="0" smtClean="0"/>
          </a:p>
          <a:p>
            <a:pPr lvl="1" algn="just">
              <a:buNone/>
            </a:pPr>
            <a:endParaRPr lang="es-ES" sz="2000" u="sng" dirty="0" smtClean="0"/>
          </a:p>
          <a:p>
            <a:pPr lvl="1" algn="just">
              <a:buNone/>
            </a:pPr>
            <a:r>
              <a:rPr lang="es-ES" sz="2000" u="sng" dirty="0" smtClean="0"/>
              <a:t>Normativa internacional</a:t>
            </a:r>
          </a:p>
          <a:p>
            <a:pPr lvl="1" algn="just">
              <a:buFont typeface="Arial" pitchFamily="34" charset="0"/>
              <a:buChar char="•"/>
            </a:pPr>
            <a:r>
              <a:rPr lang="es-ES" sz="2000" u="sng" dirty="0" smtClean="0"/>
              <a:t>Artículo 18</a:t>
            </a:r>
            <a:r>
              <a:rPr lang="es-ES" sz="2000" dirty="0" smtClean="0"/>
              <a:t> de la Declaración Universal de derechos humanos de 1948</a:t>
            </a:r>
          </a:p>
          <a:p>
            <a:pPr lvl="1" algn="just">
              <a:buFont typeface="Arial" pitchFamily="34" charset="0"/>
              <a:buChar char="•"/>
            </a:pPr>
            <a:r>
              <a:rPr lang="es-ES" sz="2000" u="sng" dirty="0" smtClean="0"/>
              <a:t>Artículo 9</a:t>
            </a:r>
            <a:r>
              <a:rPr lang="es-ES" sz="2000" dirty="0" smtClean="0"/>
              <a:t> del Convenio para la protección de los Derechos y Libertades Fundamentales de 1950</a:t>
            </a:r>
          </a:p>
          <a:p>
            <a:pPr lvl="1" algn="just">
              <a:buFont typeface="Arial" pitchFamily="34" charset="0"/>
              <a:buChar char="•"/>
            </a:pPr>
            <a:r>
              <a:rPr lang="es-ES" sz="2000" u="sng" dirty="0" smtClean="0"/>
              <a:t>Artículo 18</a:t>
            </a:r>
            <a:r>
              <a:rPr lang="es-ES" sz="2000" dirty="0" smtClean="0"/>
              <a:t> del Pacto Internacional de Derechos civiles y Políticos de 1966</a:t>
            </a:r>
          </a:p>
          <a:p>
            <a:pPr lvl="1" algn="just">
              <a:buFont typeface="Arial" pitchFamily="34" charset="0"/>
              <a:buChar char="•"/>
            </a:pPr>
            <a:r>
              <a:rPr lang="es-ES" sz="2000" u="sng" dirty="0" smtClean="0"/>
              <a:t>Artículo 1º</a:t>
            </a:r>
            <a:r>
              <a:rPr lang="es-ES" sz="2000" dirty="0" smtClean="0"/>
              <a:t> de la Carta de los Derechos Fundamentales de la Unión Europea</a:t>
            </a:r>
          </a:p>
          <a:p>
            <a:pPr lvl="1" algn="just">
              <a:buFont typeface="Arial" pitchFamily="34" charset="0"/>
              <a:buChar char="•"/>
            </a:pPr>
            <a:r>
              <a:rPr lang="es-ES" sz="2000" u="sng" dirty="0" smtClean="0"/>
              <a:t>Artículo 10.1</a:t>
            </a:r>
            <a:r>
              <a:rPr lang="es-ES" sz="2000" dirty="0" smtClean="0"/>
              <a:t> de la Carta de los Derechos Fundamentales de la Unión Europea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B3B51-68E3-4E56-ABC3-65B8986F720B}" type="slidenum">
              <a:rPr lang="es-ES" smtClean="0"/>
              <a:pPr/>
              <a:t>3</a:t>
            </a:fld>
            <a:endParaRPr lang="es-E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ISLAMOFOBIA</a:t>
            </a:r>
            <a:endParaRPr lang="es-ES" dirty="0"/>
          </a:p>
        </p:txBody>
      </p:sp>
      <p:pic>
        <p:nvPicPr>
          <p:cNvPr id="5" name="Marcador de contenido 4" descr="Captura de pantalla 2015-10-22 a la(s) 11.45.00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" b="1115"/>
          <a:stretch>
            <a:fillRect/>
          </a:stretch>
        </p:blipFill>
        <p:spPr/>
      </p:pic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B3B51-68E3-4E56-ABC3-65B8986F720B}" type="slidenum">
              <a:rPr lang="es-ES" smtClean="0"/>
              <a:pPr/>
              <a:t>30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91277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ALIANZA DE CIVILIZACIONES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PROYECTO APROBADO Y LANZADO EN 2005.</a:t>
            </a:r>
          </a:p>
          <a:p>
            <a:r>
              <a:rPr lang="es-ES" dirty="0" smtClean="0"/>
              <a:t>RESOLUCIÓN DE NACIONES UNIDAS DE 2009.</a:t>
            </a:r>
          </a:p>
          <a:p>
            <a:r>
              <a:rPr lang="es-ES" dirty="0" smtClean="0"/>
              <a:t>PLANES DE DIÁLOGO INTERCULTURAL</a:t>
            </a:r>
          </a:p>
          <a:p>
            <a:r>
              <a:rPr lang="es-ES" dirty="0" smtClean="0"/>
              <a:t>INTEGRACIÓN</a:t>
            </a:r>
          </a:p>
          <a:p>
            <a:r>
              <a:rPr lang="es-ES" dirty="0" smtClean="0"/>
              <a:t>PROGRESIÓN DE LA POBLACIÓN MUSULMANA EN EUROPA.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B3B51-68E3-4E56-ABC3-65B8986F720B}" type="slidenum">
              <a:rPr lang="es-ES" smtClean="0"/>
              <a:pPr/>
              <a:t>31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17588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DATOS COMPARATIVOS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ESPAÑA: +1,8.-MILLONES DE HABITANTES</a:t>
            </a:r>
          </a:p>
          <a:p>
            <a:r>
              <a:rPr lang="es-ES" dirty="0" smtClean="0"/>
              <a:t>60% INMIGRANTES/40% ESPAÑOLES</a:t>
            </a:r>
          </a:p>
          <a:p>
            <a:r>
              <a:rPr lang="es-ES" dirty="0" smtClean="0"/>
              <a:t>HISPANOMUSULMANES: 718.222 </a:t>
            </a:r>
          </a:p>
          <a:p>
            <a:r>
              <a:rPr lang="es-ES" dirty="0" smtClean="0"/>
              <a:t>CRECIMIENTO ANUAL +- 26%.</a:t>
            </a:r>
          </a:p>
          <a:p>
            <a:r>
              <a:rPr lang="es-ES" dirty="0" smtClean="0"/>
              <a:t>EUROPA: APROX 44.- MILLONES DE HABITANTES.</a:t>
            </a:r>
          </a:p>
          <a:p>
            <a:r>
              <a:rPr lang="es-ES" dirty="0" smtClean="0"/>
              <a:t>PREVISIÓN EUROPEA 2030: 58.- MILLONES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B3B51-68E3-4E56-ABC3-65B8986F720B}" type="slidenum">
              <a:rPr lang="es-ES" smtClean="0"/>
              <a:pPr/>
              <a:t>32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40412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CONCLUSIONES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dirty="0" smtClean="0"/>
              <a:t>LAS CORPORACIONES LOCALES NO PUEDEN LEGISLAR EN MATERIA RESERVADAS A LA LEY.</a:t>
            </a:r>
          </a:p>
          <a:p>
            <a:r>
              <a:rPr lang="es-ES" dirty="0" smtClean="0"/>
              <a:t>NO EXISTE PROBLEMA ACTUAL DE CONVIVENCIA.</a:t>
            </a:r>
          </a:p>
          <a:p>
            <a:r>
              <a:rPr lang="es-ES" dirty="0" smtClean="0"/>
              <a:t>LA ESTIGMATIZACIÓN SOCIAL PRODUCE RADICALIZACIÓN</a:t>
            </a:r>
          </a:p>
          <a:p>
            <a:r>
              <a:rPr lang="es-ES" dirty="0" smtClean="0"/>
              <a:t>LA LLAMADA PEDAGOGÍA POLÍTICA PUEDE PRODUCIR DISCRIMINACIÓN</a:t>
            </a:r>
          </a:p>
          <a:p>
            <a:r>
              <a:rPr lang="es-ES" dirty="0" smtClean="0"/>
              <a:t>INTEGRACIÓN, FORMACIÓN, SOCIALIZACIÓN Y CULTURIZACIÓN FRENTE A PROHIBICIÓN, DISCRIMINACIÓN Y AISLAMIENTO.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B3B51-68E3-4E56-ABC3-65B8986F720B}" type="slidenum">
              <a:rPr lang="es-ES" smtClean="0"/>
              <a:pPr/>
              <a:t>33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055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ES" b="1" i="1" dirty="0" smtClean="0"/>
              <a:t>INICIO DEL CONFLICTO</a:t>
            </a:r>
            <a:endParaRPr lang="es-ES" b="1" i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158" y="1500174"/>
            <a:ext cx="8472518" cy="5000660"/>
          </a:xfrm>
        </p:spPr>
        <p:txBody>
          <a:bodyPr>
            <a:normAutofit/>
          </a:bodyPr>
          <a:lstStyle/>
          <a:p>
            <a:pPr marL="514350" indent="-514350" algn="just">
              <a:buNone/>
            </a:pPr>
            <a:r>
              <a:rPr lang="es-ES" u="sng" dirty="0" smtClean="0"/>
              <a:t>1. Ordenanza Municipal de Civismo y Convivencia de Lleida</a:t>
            </a:r>
            <a:endParaRPr lang="es-ES" u="sng" dirty="0"/>
          </a:p>
          <a:p>
            <a:pPr marL="514350" indent="-514350" algn="just">
              <a:buNone/>
            </a:pPr>
            <a:endParaRPr lang="es-ES" sz="1200" dirty="0" smtClean="0"/>
          </a:p>
          <a:p>
            <a:pPr marL="514350" indent="-514350" algn="just">
              <a:buFont typeface="Wingdings" pitchFamily="2" charset="2"/>
              <a:buChar char="ü"/>
            </a:pPr>
            <a:r>
              <a:rPr lang="es-ES" sz="2000" dirty="0" smtClean="0"/>
              <a:t>Pleno del Ayuntamiento (2010) propone la modificación de la Ordenanza y de los reglamentos y normativas municipales.</a:t>
            </a:r>
          </a:p>
          <a:p>
            <a:pPr marL="514350" indent="-514350" algn="just">
              <a:buFont typeface="Wingdings" pitchFamily="2" charset="2"/>
              <a:buChar char="ü"/>
            </a:pPr>
            <a:r>
              <a:rPr lang="es-ES" sz="2000" u="sng" dirty="0" smtClean="0"/>
              <a:t>Objetivo modificación</a:t>
            </a:r>
            <a:r>
              <a:rPr lang="es-ES" sz="2000" dirty="0" smtClean="0"/>
              <a:t>: limitar el acceso y uso del velo integral y otras vestimentas o accesorios que cubran totalmente la cara e impidan la identificación y comunicación visual en los edificios  y locales municipales.</a:t>
            </a:r>
          </a:p>
          <a:p>
            <a:pPr marL="514350" indent="-514350" algn="just">
              <a:buFont typeface="Wingdings" pitchFamily="2" charset="2"/>
              <a:buChar char="ü"/>
            </a:pPr>
            <a:r>
              <a:rPr lang="es-ES" sz="2000" dirty="0" smtClean="0"/>
              <a:t>Justificación de la modificación: </a:t>
            </a:r>
          </a:p>
          <a:p>
            <a:pPr marL="914400" lvl="1" indent="-514350" algn="just">
              <a:buFont typeface="Wingdings" pitchFamily="2" charset="2"/>
              <a:buChar char="§"/>
            </a:pPr>
            <a:r>
              <a:rPr lang="es-ES" sz="1600" smtClean="0"/>
              <a:t>Seguridad</a:t>
            </a:r>
            <a:endParaRPr lang="es-ES" sz="1600" dirty="0" smtClean="0"/>
          </a:p>
          <a:p>
            <a:pPr marL="914400" lvl="1" indent="-514350" algn="just">
              <a:buFont typeface="Wingdings" pitchFamily="2" charset="2"/>
              <a:buChar char="§"/>
            </a:pPr>
            <a:r>
              <a:rPr lang="es-ES" sz="1600" dirty="0"/>
              <a:t>P</a:t>
            </a:r>
            <a:r>
              <a:rPr lang="es-ES" sz="1600" dirty="0" smtClean="0"/>
              <a:t>erturbación de la tranquilidad a causa del ocultamiento del rostro 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B3B51-68E3-4E56-ABC3-65B8986F720B}" type="slidenum">
              <a:rPr lang="es-ES" smtClean="0"/>
              <a:pPr/>
              <a:t>4</a:t>
            </a:fld>
            <a:endParaRPr lang="es-E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357982"/>
          </a:xfrm>
        </p:spPr>
        <p:txBody>
          <a:bodyPr numCol="1">
            <a:normAutofit/>
          </a:bodyPr>
          <a:lstStyle/>
          <a:p>
            <a:pPr algn="just">
              <a:buNone/>
            </a:pPr>
            <a:r>
              <a:rPr lang="es-ES" sz="4100" u="sng" dirty="0" smtClean="0"/>
              <a:t>6. Otros Ayuntamientos que también han prohibido el uso del </a:t>
            </a:r>
            <a:r>
              <a:rPr lang="es-ES" sz="4100" u="sng" dirty="0" err="1" smtClean="0"/>
              <a:t>Burka</a:t>
            </a:r>
            <a:endParaRPr lang="es-ES" sz="4100" u="sng" dirty="0" smtClean="0"/>
          </a:p>
          <a:p>
            <a:pPr>
              <a:buNone/>
            </a:pPr>
            <a:endParaRPr lang="es-ES" sz="2000" i="1" dirty="0" smtClean="0"/>
          </a:p>
          <a:p>
            <a:r>
              <a:rPr lang="es-ES" sz="2400" b="1" dirty="0" smtClean="0"/>
              <a:t>Reus</a:t>
            </a:r>
            <a:r>
              <a:rPr lang="es-ES" sz="2400" dirty="0" smtClean="0"/>
              <a:t>: </a:t>
            </a:r>
          </a:p>
          <a:p>
            <a:pPr lvl="1" algn="just"/>
            <a:r>
              <a:rPr lang="es-ES" sz="2400" dirty="0" smtClean="0"/>
              <a:t>Suspensión artículos relacionados con el </a:t>
            </a:r>
            <a:r>
              <a:rPr lang="es-ES" sz="2400" dirty="0" err="1" smtClean="0"/>
              <a:t>burka</a:t>
            </a:r>
            <a:r>
              <a:rPr lang="es-ES" sz="2400" dirty="0" smtClean="0"/>
              <a:t> en Auto del TSJC de 29 de enero de 2015</a:t>
            </a:r>
          </a:p>
          <a:p>
            <a:pPr>
              <a:buFont typeface="Wingdings" pitchFamily="2" charset="2"/>
              <a:buChar char="ü"/>
            </a:pPr>
            <a:r>
              <a:rPr lang="es-ES" sz="2400" b="1" dirty="0" smtClean="0"/>
              <a:t>Barcelona</a:t>
            </a:r>
            <a:r>
              <a:rPr lang="es-ES" sz="2400" dirty="0" smtClean="0"/>
              <a:t>: no se llegó a aplicar por falta de desarrollo.</a:t>
            </a:r>
            <a:endParaRPr lang="es-ES" sz="2400" b="1" dirty="0" smtClean="0"/>
          </a:p>
          <a:p>
            <a:pPr>
              <a:buFont typeface="Wingdings" pitchFamily="2" charset="2"/>
              <a:buChar char="ü"/>
            </a:pPr>
            <a:r>
              <a:rPr lang="es-ES" sz="2400" b="1" dirty="0" err="1" smtClean="0"/>
              <a:t>Cunit</a:t>
            </a:r>
            <a:endParaRPr lang="es-ES" sz="2400" dirty="0" smtClean="0"/>
          </a:p>
          <a:p>
            <a:pPr>
              <a:buFont typeface="Wingdings" pitchFamily="2" charset="2"/>
              <a:buChar char="ü"/>
            </a:pPr>
            <a:r>
              <a:rPr lang="es-ES" sz="2400" b="1" dirty="0" smtClean="0"/>
              <a:t>El Vendrell</a:t>
            </a:r>
            <a:endParaRPr lang="es-ES" sz="2400" dirty="0" smtClean="0"/>
          </a:p>
          <a:p>
            <a:pPr>
              <a:buFont typeface="Wingdings" pitchFamily="2" charset="2"/>
              <a:buChar char="ü"/>
            </a:pPr>
            <a:r>
              <a:rPr lang="es-ES" sz="2400" b="1" dirty="0" err="1" smtClean="0"/>
              <a:t>Mollet</a:t>
            </a:r>
            <a:r>
              <a:rPr lang="es-ES" sz="2400" b="1" dirty="0" smtClean="0"/>
              <a:t> del </a:t>
            </a:r>
            <a:r>
              <a:rPr lang="es-ES" sz="2400" b="1" dirty="0" err="1" smtClean="0"/>
              <a:t>Vallès</a:t>
            </a:r>
            <a:endParaRPr lang="es-ES" sz="2400" dirty="0" smtClean="0"/>
          </a:p>
          <a:p>
            <a:pPr>
              <a:buFont typeface="Wingdings" pitchFamily="2" charset="2"/>
              <a:buChar char="ü"/>
            </a:pPr>
            <a:r>
              <a:rPr lang="es-ES" sz="2400" b="1" dirty="0" smtClean="0"/>
              <a:t>Santa Coloma de </a:t>
            </a:r>
            <a:r>
              <a:rPr lang="es-ES" sz="2400" b="1" dirty="0" err="1" smtClean="0"/>
              <a:t>Gramanet</a:t>
            </a:r>
            <a:endParaRPr lang="es-ES" sz="2400" dirty="0" smtClean="0"/>
          </a:p>
          <a:p>
            <a:pPr>
              <a:buFont typeface="Wingdings" pitchFamily="2" charset="2"/>
              <a:buChar char="ü"/>
            </a:pPr>
            <a:r>
              <a:rPr lang="es-ES" sz="2400" b="1" dirty="0" smtClean="0"/>
              <a:t>Tarragona </a:t>
            </a:r>
            <a:endParaRPr lang="es-ES" sz="2400" dirty="0" smtClean="0"/>
          </a:p>
          <a:p>
            <a:pPr>
              <a:buFont typeface="Wingdings" pitchFamily="2" charset="2"/>
              <a:buChar char="ü"/>
            </a:pPr>
            <a:r>
              <a:rPr lang="es-ES" sz="2400" b="1" dirty="0" err="1" smtClean="0"/>
              <a:t>Coín</a:t>
            </a:r>
            <a:r>
              <a:rPr lang="es-ES" sz="2400" b="1" dirty="0" smtClean="0"/>
              <a:t> </a:t>
            </a:r>
            <a:r>
              <a:rPr lang="es-ES" sz="2400" dirty="0" smtClean="0"/>
              <a:t>(Málaga)</a:t>
            </a:r>
            <a:endParaRPr lang="es-ES" sz="24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B3B51-68E3-4E56-ABC3-65B8986F720B}" type="slidenum">
              <a:rPr lang="es-ES" smtClean="0"/>
              <a:pPr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8882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ALEGACIONES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 smtClean="0"/>
              <a:t>DISCRIMINACIÓN</a:t>
            </a:r>
          </a:p>
          <a:p>
            <a:r>
              <a:rPr lang="es-ES" dirty="0" smtClean="0"/>
              <a:t>FALTA DE PROPORCIONALIDAD</a:t>
            </a:r>
          </a:p>
          <a:p>
            <a:r>
              <a:rPr lang="es-ES" dirty="0" smtClean="0"/>
              <a:t>VULNERACIÓN DEL ART. 14 DEL CONVENIO EUROPEO DE DERECHOS HUMANOS Y 18 DE LA DECLARACIÓN UNIVERSAL.</a:t>
            </a:r>
          </a:p>
          <a:p>
            <a:r>
              <a:rPr lang="es-ES" dirty="0" smtClean="0"/>
              <a:t>VULNERACIÓN DE LOS ARTÍCULOS 14 Y 16 DE LA C.E.</a:t>
            </a:r>
          </a:p>
          <a:p>
            <a:r>
              <a:rPr lang="es-ES" dirty="0" smtClean="0"/>
              <a:t>FALTA DE COMPETENCIA EN MATERIA DE DERECHOS FUNDAMENTALES.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B3B51-68E3-4E56-ABC3-65B8986F720B}" type="slidenum">
              <a:rPr lang="es-ES" smtClean="0"/>
              <a:pPr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11449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/>
          <a:lstStyle/>
          <a:p>
            <a:pPr algn="just"/>
            <a:r>
              <a:rPr lang="es-ES" dirty="0" smtClean="0"/>
              <a:t>Auto Tribunal Superior de Justicia de Cataluña, 12 de enero de 2011, que suspende la eficacia y efectividad de </a:t>
            </a:r>
            <a:r>
              <a:rPr lang="es-ES" dirty="0" err="1" smtClean="0"/>
              <a:t>l’Acord</a:t>
            </a:r>
            <a:r>
              <a:rPr lang="es-ES" dirty="0" smtClean="0"/>
              <a:t> del Ple de </a:t>
            </a:r>
            <a:r>
              <a:rPr lang="es-ES" dirty="0" err="1" smtClean="0"/>
              <a:t>l’Ajuntament</a:t>
            </a:r>
            <a:r>
              <a:rPr lang="es-ES" dirty="0" smtClean="0"/>
              <a:t> de Lleida.</a:t>
            </a:r>
          </a:p>
          <a:p>
            <a:pPr algn="just"/>
            <a:endParaRPr lang="es-ES" dirty="0" smtClean="0"/>
          </a:p>
          <a:p>
            <a:pPr algn="ctr">
              <a:buNone/>
            </a:pPr>
            <a:r>
              <a:rPr lang="es-ES" sz="2000" i="1" dirty="0" smtClean="0"/>
              <a:t>“Entiende el Tribunal que la aplicación de la modificación de la Ordenanza impugnada podría comportar perjuicios sino irreparables, de muy difícil reparación para aquellas personas a las que se impidiera el acceso a determinados espacios municipales […] si el recurso se viera finalmente estimado […]”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B3B51-68E3-4E56-ABC3-65B8986F720B}" type="slidenum">
              <a:rPr lang="es-ES" smtClean="0"/>
              <a:pPr/>
              <a:t>7</a:t>
            </a:fld>
            <a:endParaRPr lang="es-E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158" y="285728"/>
            <a:ext cx="8329642" cy="6572272"/>
          </a:xfrm>
        </p:spPr>
        <p:txBody>
          <a:bodyPr>
            <a:normAutofit/>
          </a:bodyPr>
          <a:lstStyle/>
          <a:p>
            <a:pPr marL="514350" indent="-514350" algn="just">
              <a:buNone/>
            </a:pPr>
            <a:r>
              <a:rPr lang="es-ES" u="sng" dirty="0" smtClean="0"/>
              <a:t>2. Sentencia del Tribunal Superior de Justicia de </a:t>
            </a:r>
            <a:r>
              <a:rPr lang="es-ES" u="sng" dirty="0"/>
              <a:t>C</a:t>
            </a:r>
            <a:r>
              <a:rPr lang="es-ES" u="sng" dirty="0" smtClean="0"/>
              <a:t>ataluña de 7 de junio de 2011</a:t>
            </a:r>
          </a:p>
          <a:p>
            <a:pPr>
              <a:buNone/>
            </a:pPr>
            <a:endParaRPr lang="es-ES" sz="2000" u="sng" dirty="0" smtClean="0"/>
          </a:p>
          <a:p>
            <a:pPr algn="just"/>
            <a:r>
              <a:rPr lang="es-ES" sz="2000" u="sng" dirty="0" smtClean="0"/>
              <a:t>Desestimación recurso</a:t>
            </a:r>
            <a:r>
              <a:rPr lang="es-ES" sz="2000" dirty="0" smtClean="0"/>
              <a:t>.</a:t>
            </a:r>
          </a:p>
          <a:p>
            <a:pPr algn="just"/>
            <a:endParaRPr lang="es-ES" sz="2000" dirty="0" smtClean="0"/>
          </a:p>
          <a:p>
            <a:pPr algn="just">
              <a:buNone/>
            </a:pPr>
            <a:r>
              <a:rPr lang="es-ES" sz="2000" dirty="0" smtClean="0"/>
              <a:t>El TSJC establece que: </a:t>
            </a:r>
          </a:p>
          <a:p>
            <a:pPr algn="just">
              <a:buFont typeface="Wingdings" pitchFamily="2" charset="2"/>
              <a:buChar char="ü"/>
            </a:pPr>
            <a:r>
              <a:rPr lang="es-ES" sz="2000" dirty="0" smtClean="0"/>
              <a:t>El Ayuntamiento pueden dictar Ordenanzas regulando materias de libertad religiosa siempre que éstas no contradigan ni vulneren la legislación vigente. </a:t>
            </a:r>
          </a:p>
          <a:p>
            <a:pPr algn="just">
              <a:buFont typeface="Wingdings" pitchFamily="2" charset="2"/>
              <a:buChar char="ü"/>
            </a:pPr>
            <a:r>
              <a:rPr lang="es-ES" sz="2000" dirty="0" smtClean="0"/>
              <a:t>El Ayuntamiento puede establecer un régimen sancionador, según el art. 139 LBRL.</a:t>
            </a:r>
          </a:p>
          <a:p>
            <a:pPr algn="just">
              <a:buFont typeface="Wingdings" pitchFamily="2" charset="2"/>
              <a:buChar char="ü"/>
            </a:pPr>
            <a:r>
              <a:rPr lang="es-ES" sz="2000" dirty="0" smtClean="0"/>
              <a:t>Una ordenanza puede incidir en la regulación de los derechos fundamentales siempre y cuando regule </a:t>
            </a:r>
            <a:r>
              <a:rPr lang="es-ES" sz="2000" u="sng" dirty="0" smtClean="0"/>
              <a:t>materias accesorias</a:t>
            </a:r>
            <a:r>
              <a:rPr lang="es-ES" sz="2000" dirty="0" smtClean="0"/>
              <a:t>.</a:t>
            </a:r>
          </a:p>
          <a:p>
            <a:pPr algn="just">
              <a:buFont typeface="Wingdings" pitchFamily="2" charset="2"/>
              <a:buChar char="ü"/>
            </a:pPr>
            <a:r>
              <a:rPr lang="es-ES" sz="2000" dirty="0" smtClean="0"/>
              <a:t>Se cumplen las </a:t>
            </a:r>
            <a:r>
              <a:rPr lang="es-ES" sz="2000" u="sng" dirty="0" smtClean="0"/>
              <a:t>exigencias del TEDH </a:t>
            </a:r>
            <a:r>
              <a:rPr lang="es-ES" sz="2000" dirty="0" smtClean="0"/>
              <a:t>en cuanto a la prohibición del uso del velo:</a:t>
            </a:r>
          </a:p>
          <a:p>
            <a:pPr lvl="1" algn="just"/>
            <a:r>
              <a:rPr lang="es-ES" sz="1600" dirty="0" smtClean="0"/>
              <a:t>Prevista por ley</a:t>
            </a:r>
          </a:p>
          <a:p>
            <a:pPr lvl="1" algn="just"/>
            <a:r>
              <a:rPr lang="es-ES" sz="1600" dirty="0" smtClean="0"/>
              <a:t>Finalidad legítima</a:t>
            </a:r>
          </a:p>
          <a:p>
            <a:pPr lvl="1" algn="just"/>
            <a:r>
              <a:rPr lang="es-ES" sz="1600" dirty="0" smtClean="0"/>
              <a:t>Necesaria en una sociedad democrática</a:t>
            </a:r>
            <a:endParaRPr lang="es-ES" sz="16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B3B51-68E3-4E56-ABC3-65B8986F720B}" type="slidenum">
              <a:rPr lang="es-ES" smtClean="0"/>
              <a:pPr/>
              <a:t>8</a:t>
            </a:fld>
            <a:endParaRPr lang="es-E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es-ES" u="sng" dirty="0" smtClean="0"/>
              <a:t>3. Sentencia del Tribunal Supremo de 14 de febrero de 2013</a:t>
            </a:r>
          </a:p>
          <a:p>
            <a:pPr>
              <a:buNone/>
            </a:pPr>
            <a:endParaRPr lang="es-ES" sz="2000" dirty="0" smtClean="0"/>
          </a:p>
          <a:p>
            <a:pPr algn="just"/>
            <a:r>
              <a:rPr lang="es-ES" sz="2000" u="sng" dirty="0" smtClean="0"/>
              <a:t>Estimación recurso</a:t>
            </a:r>
            <a:r>
              <a:rPr lang="es-ES" sz="2000" dirty="0" smtClean="0"/>
              <a:t>, con excepción del contenido de la modificación del Reglamento de Servicio de Transporte Urbano de Viajeros de Lleida y </a:t>
            </a:r>
            <a:r>
              <a:rPr lang="es-ES" sz="2000" u="sng" dirty="0" smtClean="0"/>
              <a:t>anulación de la ordenanza recurrida</a:t>
            </a:r>
            <a:r>
              <a:rPr lang="es-ES" sz="2000" dirty="0" smtClean="0"/>
              <a:t>.</a:t>
            </a:r>
            <a:endParaRPr lang="es-ES" sz="2000" dirty="0"/>
          </a:p>
          <a:p>
            <a:pPr>
              <a:buNone/>
            </a:pPr>
            <a:endParaRPr lang="es-ES" sz="2000" dirty="0" smtClean="0"/>
          </a:p>
          <a:p>
            <a:pPr>
              <a:buNone/>
            </a:pPr>
            <a:r>
              <a:rPr lang="es-ES" sz="2000" dirty="0" smtClean="0"/>
              <a:t>Motivos de la estimación del recurso:</a:t>
            </a:r>
          </a:p>
          <a:p>
            <a:pPr algn="just">
              <a:buFont typeface="Wingdings" pitchFamily="2" charset="2"/>
              <a:buChar char="ü"/>
            </a:pPr>
            <a:r>
              <a:rPr lang="es-ES" sz="2000" dirty="0" smtClean="0"/>
              <a:t>La Ordenanza </a:t>
            </a:r>
            <a:r>
              <a:rPr lang="es-ES" sz="2000" u="sng" dirty="0" smtClean="0"/>
              <a:t>limita el ejercicio de la libertad religiosa </a:t>
            </a:r>
            <a:r>
              <a:rPr lang="es-ES" sz="2000" dirty="0" smtClean="0"/>
              <a:t>a las portadoras del velo integral.</a:t>
            </a:r>
          </a:p>
          <a:p>
            <a:pPr algn="just">
              <a:buFont typeface="Wingdings" pitchFamily="2" charset="2"/>
              <a:buChar char="ü"/>
            </a:pPr>
            <a:r>
              <a:rPr lang="es-ES" sz="2000" dirty="0" smtClean="0"/>
              <a:t>El Ayuntamiento </a:t>
            </a:r>
            <a:r>
              <a:rPr lang="es-ES" sz="2000" u="sng" dirty="0" smtClean="0"/>
              <a:t>carece de competencia</a:t>
            </a:r>
            <a:r>
              <a:rPr lang="es-ES" sz="2000" dirty="0" smtClean="0"/>
              <a:t> para regular una limitación del ejercicio del derecho fundamental. Para poder hacerlo se necesita la previa existencia de una ley. </a:t>
            </a:r>
          </a:p>
          <a:p>
            <a:pPr>
              <a:buNone/>
            </a:pPr>
            <a:endParaRPr lang="es-ES" sz="2000" dirty="0" smtClean="0"/>
          </a:p>
          <a:p>
            <a:pPr algn="just">
              <a:buNone/>
            </a:pPr>
            <a:r>
              <a:rPr lang="es-ES" sz="2000" dirty="0" smtClean="0"/>
              <a:t>El TS dice que existe el </a:t>
            </a:r>
            <a:r>
              <a:rPr lang="es-ES" sz="2000" u="sng" dirty="0" smtClean="0"/>
              <a:t>riesgo</a:t>
            </a:r>
            <a:r>
              <a:rPr lang="es-ES" sz="2000" dirty="0" smtClean="0"/>
              <a:t> de que la prohibición pueda producir el efecto de negar la integración en</a:t>
            </a:r>
            <a:r>
              <a:rPr lang="es-ES" sz="2000" baseline="0" dirty="0" smtClean="0"/>
              <a:t> los espacios públicos a la mujer a la que se pretende proteger. </a:t>
            </a:r>
            <a:endParaRPr lang="es-ES" sz="2000" dirty="0" smtClean="0"/>
          </a:p>
          <a:p>
            <a:pPr marL="457200" indent="-457200">
              <a:buNone/>
            </a:pPr>
            <a:endParaRPr lang="es-ES" sz="20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B3B51-68E3-4E56-ABC3-65B8986F720B}" type="slidenum">
              <a:rPr lang="es-ES" smtClean="0"/>
              <a:pPr/>
              <a:t>9</a:t>
            </a:fld>
            <a:endParaRPr lang="es-E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1232</TotalTime>
  <Words>1912</Words>
  <Application>Microsoft Macintosh PowerPoint</Application>
  <PresentationFormat>Presentación en pantalla (4:3)</PresentationFormat>
  <Paragraphs>240</Paragraphs>
  <Slides>33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34" baseType="lpstr">
      <vt:lpstr>Tema de Office</vt:lpstr>
      <vt:lpstr>“El Burka y la ley, situación actual y futura de su prohibición y su relación con la islamofobia”  I Congreso de Derechos Humanos del Consell de L´Advocacia Catalana.  23.10.2015</vt:lpstr>
      <vt:lpstr>INDICE</vt:lpstr>
      <vt:lpstr>Marco general del derecho a la libertad religiosa</vt:lpstr>
      <vt:lpstr>INICIO DEL CONFLICTO</vt:lpstr>
      <vt:lpstr>Presentación de PowerPoint</vt:lpstr>
      <vt:lpstr>ALEGACIONES</vt:lpstr>
      <vt:lpstr>Presentación de PowerPoint</vt:lpstr>
      <vt:lpstr>Presentación de PowerPoint</vt:lpstr>
      <vt:lpstr>Presentación de PowerPoint</vt:lpstr>
      <vt:lpstr>PROHIBICIONES EN EUROPA</vt:lpstr>
      <vt:lpstr>EL CONSEJO DE EUROPA</vt:lpstr>
      <vt:lpstr>Presentación de PowerPoint</vt:lpstr>
      <vt:lpstr>Cuadro comparativo </vt:lpstr>
      <vt:lpstr>Presentación de PowerPoint</vt:lpstr>
      <vt:lpstr>Situación actual y futura-PREJUICIO, ORIGEN DE LA DISCRIMINACIÓN</vt:lpstr>
      <vt:lpstr>Presentación de PowerPoint</vt:lpstr>
      <vt:lpstr>Presentación de PowerPoint</vt:lpstr>
      <vt:lpstr>Presentación de PowerPoint</vt:lpstr>
      <vt:lpstr>Presentación de PowerPoint</vt:lpstr>
      <vt:lpstr>“El Estado Islámico, enemigo sin rostro” Tahar ben Jelloun</vt:lpstr>
      <vt:lpstr>“La guerra interior” Lluís Uría</vt:lpstr>
      <vt:lpstr>ISLAMOFOBIA EN HOLANDA</vt:lpstr>
      <vt:lpstr>PROHIBIR EL ISLAM EN FRANCIA</vt:lpstr>
      <vt:lpstr>ISLAMOFOBIA EN FRANCIA</vt:lpstr>
      <vt:lpstr>ISLAMOFOBIA EN ESPAÑA</vt:lpstr>
      <vt:lpstr>ALIANZA DE CIVILIZACIONES</vt:lpstr>
      <vt:lpstr>MEZQUITAS</vt:lpstr>
      <vt:lpstr>TURISMO ÁRABE</vt:lpstr>
      <vt:lpstr>EFICACIA CUESTIONADA</vt:lpstr>
      <vt:lpstr>ISLAMOFOBIA</vt:lpstr>
      <vt:lpstr>ALIANZA DE CIVILIZACIONES</vt:lpstr>
      <vt:lpstr>DATOS COMPARATIVOS</vt:lpstr>
      <vt:lpstr>CONCLUSIONES</vt:lpstr>
    </vt:vector>
  </TitlesOfParts>
  <Company>---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“El Burka y la ley, situación actual y futura de su prohibición y su relación con la islamofobia”</dc:title>
  <dc:creator>---</dc:creator>
  <cp:lastModifiedBy>Carlos Antolí Mendez</cp:lastModifiedBy>
  <cp:revision>129</cp:revision>
  <cp:lastPrinted>2015-10-22T16:29:48Z</cp:lastPrinted>
  <dcterms:created xsi:type="dcterms:W3CDTF">2015-06-09T07:08:42Z</dcterms:created>
  <dcterms:modified xsi:type="dcterms:W3CDTF">2015-10-22T17:52:10Z</dcterms:modified>
</cp:coreProperties>
</file>